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1.xml" ContentType="application/vnd.openxmlformats-officedocument.presentationml.slide+xml"/>
  <Override PartName="/ppt/slides/slide10.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23.xml" ContentType="application/vnd.openxmlformats-officedocument.presentationml.slide+xml"/>
  <Override PartName="/ppt/slides/slide22.xml" ContentType="application/vnd.openxmlformats-officedocument.presentationml.slide+xml"/>
  <Override PartName="/ppt/slides/slide21.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2.xml" ContentType="application/vnd.openxmlformats-officedocument.presentationml.slide+xml"/>
  <Override PartName="/ppt/slides/slide1.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2.xml" ContentType="application/vnd.openxmlformats-officedocument.presentationml.slideLayout+xml"/>
  <Override PartName="/ppt/slideLayouts/slideLayout14.xml" ContentType="application/vnd.openxmlformats-officedocument.presentationml.slideLayout+xml"/>
  <Override PartName="/ppt/slideLayouts/slideLayout17.xml" ContentType="application/vnd.openxmlformats-officedocument.presentationml.slideLayout+xml"/>
  <Override PartName="/ppt/slideLayouts/slideLayout1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1.xml" ContentType="application/vnd.openxmlformats-officedocument.them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74" r:id="rId3"/>
    <p:sldId id="258" r:id="rId4"/>
    <p:sldId id="259" r:id="rId5"/>
    <p:sldId id="272" r:id="rId6"/>
    <p:sldId id="273" r:id="rId7"/>
    <p:sldId id="268" r:id="rId8"/>
    <p:sldId id="279" r:id="rId9"/>
    <p:sldId id="275" r:id="rId10"/>
    <p:sldId id="267" r:id="rId11"/>
    <p:sldId id="278" r:id="rId12"/>
    <p:sldId id="276" r:id="rId13"/>
    <p:sldId id="277" r:id="rId14"/>
    <p:sldId id="260" r:id="rId15"/>
    <p:sldId id="261" r:id="rId16"/>
    <p:sldId id="257" r:id="rId17"/>
    <p:sldId id="280" r:id="rId18"/>
    <p:sldId id="264" r:id="rId19"/>
    <p:sldId id="265" r:id="rId20"/>
    <p:sldId id="266" r:id="rId21"/>
    <p:sldId id="269" r:id="rId22"/>
    <p:sldId id="270" r:id="rId23"/>
    <p:sldId id="271"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2" d="100"/>
          <a:sy n="72" d="100"/>
        </p:scale>
        <p:origin x="84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ustomXml" Target="../customXml/item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 Id="rId30" Type="http://schemas.openxmlformats.org/officeDocument/2006/relationships/customXml" Target="../customXml/item2.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US"/>
              <a:t>Click to edit Master title style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D4AF464-F96C-43F3-86D8-3177495E885F}" type="datetimeFigureOut">
              <a:rPr lang="en-US" smtClean="0"/>
              <a:t>5/31/2024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9255346" y="2750337"/>
            <a:ext cx="1171888" cy="1356442"/>
          </a:xfrm>
        </p:spPr>
        <p:txBody>
          <a:bodyPr/>
          <a:lstStyle/>
          <a:p>
            <a:fld id="{CDA82A2A-D7B4-4B0C-99FB-05AD64031250}" type="slidenum">
              <a:rPr lang="en-US" smtClean="0"/>
              <a:t>‹#›</a:t>
            </a:fld>
            <a:endParaRPr lang="en-US"/>
          </a:p>
        </p:txBody>
      </p:sp>
    </p:spTree>
    <p:extLst>
      <p:ext uri="{BB962C8B-B14F-4D97-AF65-F5344CB8AC3E}">
        <p14:creationId xmlns:p14="http://schemas.microsoft.com/office/powerpoint/2010/main" val="37401393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D4AF464-F96C-43F3-86D8-3177495E885F}" type="datetimeFigureOut">
              <a:rPr lang="en-US" smtClean="0"/>
              <a:t>5/31/2024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11309"/>
            <a:ext cx="1154151" cy="1090789"/>
          </a:xfrm>
        </p:spPr>
        <p:txBody>
          <a:bodyPr/>
          <a:lstStyle/>
          <a:p>
            <a:fld id="{CDA82A2A-D7B4-4B0C-99FB-05AD64031250}" type="slidenum">
              <a:rPr lang="en-US" smtClean="0"/>
              <a:t>‹#›</a:t>
            </a:fld>
            <a:endParaRPr lang="en-US"/>
          </a:p>
        </p:txBody>
      </p:sp>
    </p:spTree>
    <p:extLst>
      <p:ext uri="{BB962C8B-B14F-4D97-AF65-F5344CB8AC3E}">
        <p14:creationId xmlns:p14="http://schemas.microsoft.com/office/powerpoint/2010/main" val="35127543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D4AF464-F96C-43F3-86D8-3177495E885F}" type="datetimeFigureOut">
              <a:rPr lang="en-US" smtClean="0"/>
              <a:t>5/31/2024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11615"/>
            <a:ext cx="1154151" cy="1090789"/>
          </a:xfrm>
        </p:spPr>
        <p:txBody>
          <a:bodyPr/>
          <a:lstStyle/>
          <a:p>
            <a:fld id="{CDA82A2A-D7B4-4B0C-99FB-05AD64031250}" type="slidenum">
              <a:rPr lang="en-US" smtClean="0"/>
              <a:t>‹#›</a:t>
            </a:fld>
            <a:endParaRPr lang="en-US"/>
          </a:p>
        </p:txBody>
      </p:sp>
    </p:spTree>
    <p:extLst>
      <p:ext uri="{BB962C8B-B14F-4D97-AF65-F5344CB8AC3E}">
        <p14:creationId xmlns:p14="http://schemas.microsoft.com/office/powerpoint/2010/main" val="8809863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D4AF464-F96C-43F3-86D8-3177495E885F}" type="datetimeFigureOut">
              <a:rPr lang="en-US" smtClean="0"/>
              <a:t>5/31/2024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09925"/>
            <a:ext cx="1154151" cy="1090789"/>
          </a:xfrm>
        </p:spPr>
        <p:txBody>
          <a:bodyPr/>
          <a:lstStyle/>
          <a:p>
            <a:fld id="{CDA82A2A-D7B4-4B0C-99FB-05AD64031250}" type="slidenum">
              <a:rPr lang="en-US" smtClean="0"/>
              <a:t>‹#›</a:t>
            </a:fld>
            <a:endParaRPr lang="en-US"/>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26035186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D4AF464-F96C-43F3-86D8-3177495E885F}" type="datetimeFigureOut">
              <a:rPr lang="en-US" smtClean="0"/>
              <a:t>5/31/2024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09925"/>
            <a:ext cx="1154151" cy="1090789"/>
          </a:xfrm>
        </p:spPr>
        <p:txBody>
          <a:bodyPr/>
          <a:lstStyle/>
          <a:p>
            <a:fld id="{CDA82A2A-D7B4-4B0C-99FB-05AD64031250}" type="slidenum">
              <a:rPr lang="en-US" smtClean="0"/>
              <a:t>‹#›</a:t>
            </a:fld>
            <a:endParaRPr lang="en-US"/>
          </a:p>
        </p:txBody>
      </p:sp>
    </p:spTree>
    <p:extLst>
      <p:ext uri="{BB962C8B-B14F-4D97-AF65-F5344CB8AC3E}">
        <p14:creationId xmlns:p14="http://schemas.microsoft.com/office/powerpoint/2010/main" val="134885515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n-US"/>
              <a:t>Click to edit Master title style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BD4AF464-F96C-43F3-86D8-3177495E885F}" type="datetimeFigureOut">
              <a:rPr lang="en-US" smtClean="0"/>
              <a:t>5/31/2024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DA82A2A-D7B4-4B0C-99FB-05AD64031250}" type="slidenum">
              <a:rPr lang="en-US" smtClean="0"/>
              <a:t>‹#›</a:t>
            </a:fld>
            <a:endParaRPr lang="en-US"/>
          </a:p>
        </p:txBody>
      </p:sp>
    </p:spTree>
    <p:extLst>
      <p:ext uri="{BB962C8B-B14F-4D97-AF65-F5344CB8AC3E}">
        <p14:creationId xmlns:p14="http://schemas.microsoft.com/office/powerpoint/2010/main" val="423280146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BD4AF464-F96C-43F3-86D8-3177495E885F}" type="datetimeFigureOut">
              <a:rPr lang="en-US" smtClean="0"/>
              <a:t>5/31/2024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DA82A2A-D7B4-4B0C-99FB-05AD64031250}" type="slidenum">
              <a:rPr lang="en-US" smtClean="0"/>
              <a:t>‹#›</a:t>
            </a:fld>
            <a:endParaRPr lang="en-US"/>
          </a:p>
        </p:txBody>
      </p:sp>
    </p:spTree>
    <p:extLst>
      <p:ext uri="{BB962C8B-B14F-4D97-AF65-F5344CB8AC3E}">
        <p14:creationId xmlns:p14="http://schemas.microsoft.com/office/powerpoint/2010/main" val="15836634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D4AF464-F96C-43F3-86D8-3177495E885F}" type="datetimeFigureOut">
              <a:rPr lang="en-US" smtClean="0"/>
              <a:t>5/31/2024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A82A2A-D7B4-4B0C-99FB-05AD64031250}" type="slidenum">
              <a:rPr lang="en-US" smtClean="0"/>
              <a:t>‹#›</a:t>
            </a:fld>
            <a:endParaRPr lang="en-US"/>
          </a:p>
        </p:txBody>
      </p:sp>
    </p:spTree>
    <p:extLst>
      <p:ext uri="{BB962C8B-B14F-4D97-AF65-F5344CB8AC3E}">
        <p14:creationId xmlns:p14="http://schemas.microsoft.com/office/powerpoint/2010/main" val="54683796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BD4AF464-F96C-43F3-86D8-3177495E885F}" type="datetimeFigureOut">
              <a:rPr lang="en-US" smtClean="0"/>
              <a:t>5/31/2024</a:t>
            </a:fld>
            <a:endParaRPr lang="en-US"/>
          </a:p>
        </p:txBody>
      </p:sp>
      <p:sp>
        <p:nvSpPr>
          <p:cNvPr id="5" name="Footer Placeholder 4"/>
          <p:cNvSpPr>
            <a:spLocks noGrp="1"/>
          </p:cNvSpPr>
          <p:nvPr>
            <p:ph type="ftr" sz="quarter" idx="11"/>
          </p:nvPr>
        </p:nvSpPr>
        <p:spPr>
          <a:xfrm>
            <a:off x="680321" y="5936188"/>
            <a:ext cx="6126805" cy="365125"/>
          </a:xfrm>
        </p:spPr>
        <p:txBody>
          <a:bodyPr/>
          <a:lstStyle/>
          <a:p>
            <a:endParaRPr lang="en-US"/>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CDA82A2A-D7B4-4B0C-99FB-05AD64031250}" type="slidenum">
              <a:rPr lang="en-US" smtClean="0"/>
              <a:t>‹#›</a:t>
            </a:fld>
            <a:endParaRPr lang="en-US"/>
          </a:p>
        </p:txBody>
      </p:sp>
    </p:spTree>
    <p:extLst>
      <p:ext uri="{BB962C8B-B14F-4D97-AF65-F5344CB8AC3E}">
        <p14:creationId xmlns:p14="http://schemas.microsoft.com/office/powerpoint/2010/main" val="25096092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D4AF464-F96C-43F3-86D8-3177495E885F}" type="datetimeFigureOut">
              <a:rPr lang="en-US" smtClean="0"/>
              <a:t>5/31/2024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A82A2A-D7B4-4B0C-99FB-05AD64031250}" type="slidenum">
              <a:rPr lang="en-US" smtClean="0"/>
              <a:t>‹#›</a:t>
            </a:fld>
            <a:endParaRPr lang="en-US"/>
          </a:p>
        </p:txBody>
      </p:sp>
    </p:spTree>
    <p:extLst>
      <p:ext uri="{BB962C8B-B14F-4D97-AF65-F5344CB8AC3E}">
        <p14:creationId xmlns:p14="http://schemas.microsoft.com/office/powerpoint/2010/main" val="32045667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a:t>Click to edit Master title style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D4AF464-F96C-43F3-86D8-3177495E885F}" type="datetimeFigureOut">
              <a:rPr lang="en-US" smtClean="0"/>
              <a:t>5/31/2024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0729455" y="2869895"/>
            <a:ext cx="1154151" cy="1090789"/>
          </a:xfrm>
        </p:spPr>
        <p:txBody>
          <a:bodyPr/>
          <a:lstStyle/>
          <a:p>
            <a:fld id="{CDA82A2A-D7B4-4B0C-99FB-05AD64031250}" type="slidenum">
              <a:rPr lang="en-US" smtClean="0"/>
              <a:t>‹#›</a:t>
            </a:fld>
            <a:endParaRPr lang="en-US"/>
          </a:p>
        </p:txBody>
      </p:sp>
    </p:spTree>
    <p:extLst>
      <p:ext uri="{BB962C8B-B14F-4D97-AF65-F5344CB8AC3E}">
        <p14:creationId xmlns:p14="http://schemas.microsoft.com/office/powerpoint/2010/main" val="40388943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D4AF464-F96C-43F3-86D8-3177495E885F}" type="datetimeFigureOut">
              <a:rPr lang="en-US" smtClean="0"/>
              <a:t>5/31/2024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A82A2A-D7B4-4B0C-99FB-05AD64031250}" type="slidenum">
              <a:rPr lang="en-US" smtClean="0"/>
              <a:t>‹#›</a:t>
            </a:fld>
            <a:endParaRPr lang="en-US"/>
          </a:p>
        </p:txBody>
      </p:sp>
    </p:spTree>
    <p:extLst>
      <p:ext uri="{BB962C8B-B14F-4D97-AF65-F5344CB8AC3E}">
        <p14:creationId xmlns:p14="http://schemas.microsoft.com/office/powerpoint/2010/main" val="42431338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n-US"/>
              <a:t>Click to edit Master title style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D4AF464-F96C-43F3-86D8-3177495E885F}" type="datetimeFigureOut">
              <a:rPr lang="en-US" smtClean="0"/>
              <a:t>5/31/2024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DA82A2A-D7B4-4B0C-99FB-05AD64031250}" type="slidenum">
              <a:rPr lang="en-US" smtClean="0"/>
              <a:t>‹#›</a:t>
            </a:fld>
            <a:endParaRPr lang="en-US"/>
          </a:p>
        </p:txBody>
      </p:sp>
    </p:spTree>
    <p:extLst>
      <p:ext uri="{BB962C8B-B14F-4D97-AF65-F5344CB8AC3E}">
        <p14:creationId xmlns:p14="http://schemas.microsoft.com/office/powerpoint/2010/main" val="983942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D4AF464-F96C-43F3-86D8-3177495E885F}" type="datetimeFigureOut">
              <a:rPr lang="en-US" smtClean="0"/>
              <a:t>5/31/2024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DA82A2A-D7B4-4B0C-99FB-05AD64031250}" type="slidenum">
              <a:rPr lang="en-US" smtClean="0"/>
              <a:t>‹#›</a:t>
            </a:fld>
            <a:endParaRPr lang="en-US"/>
          </a:p>
        </p:txBody>
      </p:sp>
    </p:spTree>
    <p:extLst>
      <p:ext uri="{BB962C8B-B14F-4D97-AF65-F5344CB8AC3E}">
        <p14:creationId xmlns:p14="http://schemas.microsoft.com/office/powerpoint/2010/main" val="34249887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BD4AF464-F96C-43F3-86D8-3177495E885F}" type="datetimeFigureOut">
              <a:rPr lang="en-US" smtClean="0"/>
              <a:t>5/31/2024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DA82A2A-D7B4-4B0C-99FB-05AD64031250}" type="slidenum">
              <a:rPr lang="en-US" smtClean="0"/>
              <a:t>‹#›</a:t>
            </a:fld>
            <a:endParaRPr lang="en-US"/>
          </a:p>
        </p:txBody>
      </p:sp>
    </p:spTree>
    <p:extLst>
      <p:ext uri="{BB962C8B-B14F-4D97-AF65-F5344CB8AC3E}">
        <p14:creationId xmlns:p14="http://schemas.microsoft.com/office/powerpoint/2010/main" val="42458283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D4AF464-F96C-43F3-86D8-3177495E885F}" type="datetimeFigureOut">
              <a:rPr lang="en-US" smtClean="0"/>
              <a:t>5/31/2024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A82A2A-D7B4-4B0C-99FB-05AD64031250}" type="slidenum">
              <a:rPr lang="en-US" smtClean="0"/>
              <a:t>‹#›</a:t>
            </a:fld>
            <a:endParaRPr lang="en-US"/>
          </a:p>
        </p:txBody>
      </p:sp>
    </p:spTree>
    <p:extLst>
      <p:ext uri="{BB962C8B-B14F-4D97-AF65-F5344CB8AC3E}">
        <p14:creationId xmlns:p14="http://schemas.microsoft.com/office/powerpoint/2010/main" val="24358364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D4AF464-F96C-43F3-86D8-3177495E885F}" type="datetimeFigureOut">
              <a:rPr lang="en-US" smtClean="0"/>
              <a:t>5/31/2024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A82A2A-D7B4-4B0C-99FB-05AD64031250}" type="slidenum">
              <a:rPr lang="en-US" smtClean="0"/>
              <a:t>‹#›</a:t>
            </a:fld>
            <a:endParaRPr lang="en-US"/>
          </a:p>
        </p:txBody>
      </p:sp>
    </p:spTree>
    <p:extLst>
      <p:ext uri="{BB962C8B-B14F-4D97-AF65-F5344CB8AC3E}">
        <p14:creationId xmlns:p14="http://schemas.microsoft.com/office/powerpoint/2010/main" val="9618529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BD4AF464-F96C-43F3-86D8-3177495E885F}" type="datetimeFigureOut">
              <a:rPr lang="en-US" smtClean="0"/>
              <a:t>5/31/2024</a:t>
            </a:fld>
            <a:endParaRPr lang="en-US"/>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CDA82A2A-D7B4-4B0C-99FB-05AD64031250}" type="slidenum">
              <a:rPr lang="en-US" smtClean="0"/>
              <a:t>‹#›</a:t>
            </a:fld>
            <a:endParaRPr lang="en-US"/>
          </a:p>
        </p:txBody>
      </p:sp>
    </p:spTree>
    <p:extLst>
      <p:ext uri="{BB962C8B-B14F-4D97-AF65-F5344CB8AC3E}">
        <p14:creationId xmlns:p14="http://schemas.microsoft.com/office/powerpoint/2010/main" val="3998309276"/>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hyperlink" Target="https://codesonline.nfpa.org/code/a404ad84-d8bf-4eb4-bfb5-b15650022bc1/4251234a-ce2d-48e3-b9f4-dc2dd95386c5/np_e5ee17f6-fd17-11e6-b81c-a38c94a642e5.html#ID001010009220"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SHORT TERM RENTALS</a:t>
            </a:r>
          </a:p>
        </p:txBody>
      </p:sp>
      <p:sp>
        <p:nvSpPr>
          <p:cNvPr id="3" name="Subtitle 2"/>
          <p:cNvSpPr>
            <a:spLocks noGrp="1"/>
          </p:cNvSpPr>
          <p:nvPr>
            <p:ph type="subTitle" idx="1"/>
          </p:nvPr>
        </p:nvSpPr>
        <p:spPr/>
        <p:txBody>
          <a:bodyPr>
            <a:normAutofit lnSpcReduction="10000"/>
          </a:bodyPr>
          <a:lstStyle/>
          <a:p>
            <a:r>
              <a:rPr lang="en-US" dirty="0"/>
              <a:t>June 3, 2024</a:t>
            </a:r>
          </a:p>
          <a:p>
            <a:r>
              <a:rPr lang="en-US" dirty="0"/>
              <a:t>Robert Dufault</a:t>
            </a:r>
          </a:p>
          <a:p>
            <a:r>
              <a:rPr lang="en-US" dirty="0"/>
              <a:t>Kevin Tuthill</a:t>
            </a:r>
          </a:p>
        </p:txBody>
      </p:sp>
    </p:spTree>
    <p:extLst>
      <p:ext uri="{BB962C8B-B14F-4D97-AF65-F5344CB8AC3E}">
        <p14:creationId xmlns:p14="http://schemas.microsoft.com/office/powerpoint/2010/main" val="26309092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a:t>Current</a:t>
            </a:r>
            <a:r>
              <a:rPr lang="en-US" dirty="0"/>
              <a:t> Regulations – What people want to know!</a:t>
            </a:r>
          </a:p>
        </p:txBody>
      </p:sp>
      <p:sp>
        <p:nvSpPr>
          <p:cNvPr id="3" name="Text Placeholder 2"/>
          <p:cNvSpPr>
            <a:spLocks noGrp="1"/>
          </p:cNvSpPr>
          <p:nvPr>
            <p:ph type="body" idx="1"/>
          </p:nvPr>
        </p:nvSpPr>
        <p:spPr/>
        <p:txBody>
          <a:bodyPr>
            <a:normAutofit lnSpcReduction="10000"/>
          </a:bodyPr>
          <a:lstStyle/>
          <a:p>
            <a:r>
              <a:rPr lang="en-US" dirty="0">
                <a:solidFill>
                  <a:srgbClr val="00B0F0"/>
                </a:solidFill>
              </a:rPr>
              <a:t>Who needs a sprinkler system?</a:t>
            </a:r>
          </a:p>
        </p:txBody>
      </p:sp>
      <p:sp>
        <p:nvSpPr>
          <p:cNvPr id="4" name="Content Placeholder 3"/>
          <p:cNvSpPr>
            <a:spLocks noGrp="1"/>
          </p:cNvSpPr>
          <p:nvPr>
            <p:ph sz="half" idx="2"/>
          </p:nvPr>
        </p:nvSpPr>
        <p:spPr/>
        <p:txBody>
          <a:bodyPr>
            <a:normAutofit/>
          </a:bodyPr>
          <a:lstStyle/>
          <a:p>
            <a:r>
              <a:rPr lang="en-US" dirty="0"/>
              <a:t>Any Lodging and Rooming Occupancy built or </a:t>
            </a:r>
            <a:r>
              <a:rPr lang="en-US" u="sng" dirty="0"/>
              <a:t>converted</a:t>
            </a:r>
            <a:r>
              <a:rPr lang="en-US" dirty="0"/>
              <a:t> after June 29,1990. </a:t>
            </a:r>
          </a:p>
          <a:p>
            <a:r>
              <a:rPr lang="en-US" dirty="0"/>
              <a:t>High Rises and New Hotels</a:t>
            </a:r>
          </a:p>
          <a:p>
            <a:r>
              <a:rPr lang="en-US" dirty="0"/>
              <a:t>Exempt – All Bed and Breakfast and Congregate Living Facilities </a:t>
            </a:r>
          </a:p>
          <a:p>
            <a:pPr marL="0" indent="0">
              <a:buNone/>
            </a:pPr>
            <a:endParaRPr lang="en-US" dirty="0"/>
          </a:p>
        </p:txBody>
      </p:sp>
      <p:sp>
        <p:nvSpPr>
          <p:cNvPr id="5" name="Text Placeholder 4"/>
          <p:cNvSpPr>
            <a:spLocks noGrp="1"/>
          </p:cNvSpPr>
          <p:nvPr>
            <p:ph type="body" sz="quarter" idx="3"/>
          </p:nvPr>
        </p:nvSpPr>
        <p:spPr/>
        <p:txBody>
          <a:bodyPr>
            <a:normAutofit lnSpcReduction="10000"/>
          </a:bodyPr>
          <a:lstStyle/>
          <a:p>
            <a:r>
              <a:rPr lang="en-US" dirty="0">
                <a:solidFill>
                  <a:srgbClr val="00B0F0"/>
                </a:solidFill>
              </a:rPr>
              <a:t>Who needs a Commercial Fire Alarm System?</a:t>
            </a:r>
          </a:p>
        </p:txBody>
      </p:sp>
      <p:sp>
        <p:nvSpPr>
          <p:cNvPr id="6" name="Content Placeholder 5"/>
          <p:cNvSpPr>
            <a:spLocks noGrp="1"/>
          </p:cNvSpPr>
          <p:nvPr>
            <p:ph sz="quarter" idx="4"/>
          </p:nvPr>
        </p:nvSpPr>
        <p:spPr/>
        <p:txBody>
          <a:bodyPr>
            <a:normAutofit/>
          </a:bodyPr>
          <a:lstStyle/>
          <a:p>
            <a:r>
              <a:rPr lang="en-US" dirty="0"/>
              <a:t>All Lodging and Rooming Occupancies</a:t>
            </a:r>
          </a:p>
          <a:p>
            <a:r>
              <a:rPr lang="en-US" dirty="0"/>
              <a:t>Hotels New and Existing</a:t>
            </a:r>
          </a:p>
          <a:p>
            <a:r>
              <a:rPr lang="en-US" dirty="0"/>
              <a:t>Exempt – Bed and Breakfasts and Congregate Living Facilities with a capacity under 7 guests</a:t>
            </a:r>
          </a:p>
          <a:p>
            <a:endParaRPr lang="en-US" dirty="0"/>
          </a:p>
        </p:txBody>
      </p:sp>
    </p:spTree>
    <p:extLst>
      <p:ext uri="{BB962C8B-B14F-4D97-AF65-F5344CB8AC3E}">
        <p14:creationId xmlns:p14="http://schemas.microsoft.com/office/powerpoint/2010/main" val="37642156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A9F7FE-0653-951C-3567-38E988CDBCF0}"/>
              </a:ext>
            </a:extLst>
          </p:cNvPr>
          <p:cNvSpPr>
            <a:spLocks noGrp="1"/>
          </p:cNvSpPr>
          <p:nvPr>
            <p:ph type="title"/>
          </p:nvPr>
        </p:nvSpPr>
        <p:spPr/>
        <p:txBody>
          <a:bodyPr/>
          <a:lstStyle/>
          <a:p>
            <a:r>
              <a:rPr lang="en-US" dirty="0"/>
              <a:t>Lodging and Rooming Requirements</a:t>
            </a:r>
          </a:p>
        </p:txBody>
      </p:sp>
      <p:sp>
        <p:nvSpPr>
          <p:cNvPr id="3" name="Content Placeholder 2">
            <a:extLst>
              <a:ext uri="{FF2B5EF4-FFF2-40B4-BE49-F238E27FC236}">
                <a16:creationId xmlns:a16="http://schemas.microsoft.com/office/drawing/2014/main" id="{33598167-1E45-EAE2-5B1B-5239BA9F27A8}"/>
              </a:ext>
            </a:extLst>
          </p:cNvPr>
          <p:cNvSpPr>
            <a:spLocks noGrp="1"/>
          </p:cNvSpPr>
          <p:nvPr>
            <p:ph idx="1"/>
          </p:nvPr>
        </p:nvSpPr>
        <p:spPr/>
        <p:txBody>
          <a:bodyPr/>
          <a:lstStyle/>
          <a:p>
            <a:r>
              <a:rPr lang="en-US" dirty="0"/>
              <a:t>This is how the code tells us what occupancy these short term rentals are and the requirements for it.</a:t>
            </a:r>
          </a:p>
          <a:p>
            <a:endParaRPr lang="en-US" dirty="0"/>
          </a:p>
          <a:p>
            <a:r>
              <a:rPr lang="en-US" dirty="0"/>
              <a:t>Several of us in the southern part of the state are working on a proposal to present to the State Fire Marshals Office and to the Rhode Island Association of Fire Marshals for smaller size structures and fewer occupants to get relief from some of the more stringent requirements for Lodging and Rooming Occupancies.</a:t>
            </a:r>
          </a:p>
        </p:txBody>
      </p:sp>
    </p:spTree>
    <p:extLst>
      <p:ext uri="{BB962C8B-B14F-4D97-AF65-F5344CB8AC3E}">
        <p14:creationId xmlns:p14="http://schemas.microsoft.com/office/powerpoint/2010/main" val="40343413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FD2220-CC62-229C-DC17-4C5D3574BE88}"/>
              </a:ext>
            </a:extLst>
          </p:cNvPr>
          <p:cNvSpPr>
            <a:spLocks noGrp="1"/>
          </p:cNvSpPr>
          <p:nvPr>
            <p:ph type="title"/>
          </p:nvPr>
        </p:nvSpPr>
        <p:spPr/>
        <p:txBody>
          <a:bodyPr>
            <a:normAutofit/>
          </a:bodyPr>
          <a:lstStyle/>
          <a:p>
            <a:r>
              <a:rPr lang="en-US" sz="4400" dirty="0"/>
              <a:t>Narragansett </a:t>
            </a:r>
          </a:p>
        </p:txBody>
      </p:sp>
      <p:sp>
        <p:nvSpPr>
          <p:cNvPr id="4" name="Content Placeholder 3">
            <a:extLst>
              <a:ext uri="{FF2B5EF4-FFF2-40B4-BE49-F238E27FC236}">
                <a16:creationId xmlns:a16="http://schemas.microsoft.com/office/drawing/2014/main" id="{F3768874-F1D7-73D6-4D7B-41595721C617}"/>
              </a:ext>
            </a:extLst>
          </p:cNvPr>
          <p:cNvSpPr>
            <a:spLocks noGrp="1"/>
          </p:cNvSpPr>
          <p:nvPr>
            <p:ph sz="half" idx="2"/>
          </p:nvPr>
        </p:nvSpPr>
        <p:spPr>
          <a:xfrm>
            <a:off x="680319" y="2277533"/>
            <a:ext cx="8730381" cy="3675592"/>
          </a:xfrm>
        </p:spPr>
        <p:txBody>
          <a:bodyPr>
            <a:normAutofit/>
          </a:bodyPr>
          <a:lstStyle/>
          <a:p>
            <a:pPr lvl="0"/>
            <a:r>
              <a:rPr lang="en-US" sz="2800" dirty="0"/>
              <a:t>1297 Listings found on internet rental platforms</a:t>
            </a:r>
          </a:p>
          <a:p>
            <a:pPr lvl="0"/>
            <a:r>
              <a:rPr lang="en-US" sz="2800" dirty="0"/>
              <a:t>1085 Unique units represented</a:t>
            </a:r>
          </a:p>
          <a:p>
            <a:pPr lvl="0"/>
            <a:r>
              <a:rPr lang="en-US" sz="2800" dirty="0"/>
              <a:t>96% are “single family” homes</a:t>
            </a:r>
          </a:p>
          <a:p>
            <a:pPr lvl="0"/>
            <a:r>
              <a:rPr lang="en-US" sz="2800" dirty="0"/>
              <a:t>Only 4% are multi family</a:t>
            </a:r>
          </a:p>
          <a:p>
            <a:pPr lvl="0"/>
            <a:r>
              <a:rPr lang="en-US" sz="2800" dirty="0"/>
              <a:t>99% list the entire home </a:t>
            </a:r>
          </a:p>
          <a:p>
            <a:pPr lvl="0"/>
            <a:r>
              <a:rPr lang="en-US" sz="2800" dirty="0"/>
              <a:t>1% listed as partial home</a:t>
            </a:r>
          </a:p>
          <a:p>
            <a:pPr lvl="0"/>
            <a:r>
              <a:rPr lang="en-US" sz="2800" dirty="0"/>
              <a:t>Average cost per night $350</a:t>
            </a:r>
          </a:p>
          <a:p>
            <a:endParaRPr lang="en-US" dirty="0"/>
          </a:p>
        </p:txBody>
      </p:sp>
    </p:spTree>
    <p:extLst>
      <p:ext uri="{BB962C8B-B14F-4D97-AF65-F5344CB8AC3E}">
        <p14:creationId xmlns:p14="http://schemas.microsoft.com/office/powerpoint/2010/main" val="5348260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F6C21C-4522-DABD-F2CF-AEADC8FBC699}"/>
              </a:ext>
            </a:extLst>
          </p:cNvPr>
          <p:cNvSpPr>
            <a:spLocks noGrp="1"/>
          </p:cNvSpPr>
          <p:nvPr>
            <p:ph type="title"/>
          </p:nvPr>
        </p:nvSpPr>
        <p:spPr/>
        <p:txBody>
          <a:bodyPr/>
          <a:lstStyle/>
          <a:p>
            <a:r>
              <a:rPr lang="en-US" dirty="0"/>
              <a:t>Narragansett Continued</a:t>
            </a:r>
          </a:p>
        </p:txBody>
      </p:sp>
      <p:sp>
        <p:nvSpPr>
          <p:cNvPr id="4" name="Content Placeholder 3">
            <a:extLst>
              <a:ext uri="{FF2B5EF4-FFF2-40B4-BE49-F238E27FC236}">
                <a16:creationId xmlns:a16="http://schemas.microsoft.com/office/drawing/2014/main" id="{7D3EB856-3297-6E58-9947-35C73AE3D67C}"/>
              </a:ext>
            </a:extLst>
          </p:cNvPr>
          <p:cNvSpPr>
            <a:spLocks noGrp="1"/>
          </p:cNvSpPr>
          <p:nvPr>
            <p:ph sz="half" idx="2"/>
          </p:nvPr>
        </p:nvSpPr>
        <p:spPr>
          <a:xfrm>
            <a:off x="680322" y="2085976"/>
            <a:ext cx="10235328" cy="3850212"/>
          </a:xfrm>
        </p:spPr>
        <p:txBody>
          <a:bodyPr>
            <a:normAutofit fontScale="92500" lnSpcReduction="20000"/>
          </a:bodyPr>
          <a:lstStyle/>
          <a:p>
            <a:r>
              <a:rPr lang="en-US" b="1" dirty="0"/>
              <a:t>Personal Experience as the Narragansett Fire Marshal</a:t>
            </a:r>
            <a:endParaRPr lang="en-US" sz="2000" dirty="0"/>
          </a:p>
          <a:p>
            <a:pPr lvl="0"/>
            <a:r>
              <a:rPr lang="en-US" dirty="0"/>
              <a:t>I have identified, documented, and brought approximately 75 illegal bedrooms in to compliance over a 5 year period</a:t>
            </a:r>
            <a:endParaRPr lang="en-US" sz="2000" dirty="0"/>
          </a:p>
          <a:p>
            <a:pPr lvl="0"/>
            <a:r>
              <a:rPr lang="en-US" dirty="0"/>
              <a:t>I have facilitated the replacement of hundreds of outdated or inappropriate smoke and co alarms</a:t>
            </a:r>
            <a:endParaRPr lang="en-US" sz="2000" dirty="0"/>
          </a:p>
          <a:p>
            <a:pPr lvl="0"/>
            <a:r>
              <a:rPr lang="en-US" dirty="0"/>
              <a:t>25 of 262 smoke/co inspections failed in 2023 or 9.5% </a:t>
            </a:r>
            <a:endParaRPr lang="en-US" sz="2000" dirty="0"/>
          </a:p>
          <a:p>
            <a:pPr lvl="1"/>
            <a:r>
              <a:rPr lang="en-US" dirty="0"/>
              <a:t>These are requested inspections with real estate professionals who know the code</a:t>
            </a:r>
            <a:endParaRPr lang="en-US" sz="1800" dirty="0"/>
          </a:p>
          <a:p>
            <a:pPr lvl="0"/>
            <a:r>
              <a:rPr lang="en-US" dirty="0"/>
              <a:t>Narragansett had 21 structure fires in 2023</a:t>
            </a:r>
            <a:endParaRPr lang="en-US" sz="2000" dirty="0"/>
          </a:p>
          <a:p>
            <a:pPr lvl="1"/>
            <a:r>
              <a:rPr lang="en-US" dirty="0"/>
              <a:t>9 of them occurred in registered rentals</a:t>
            </a:r>
          </a:p>
          <a:p>
            <a:pPr lvl="1"/>
            <a:r>
              <a:rPr lang="en-US" dirty="0"/>
              <a:t>7 of the 9 occurred in STR’s</a:t>
            </a:r>
          </a:p>
          <a:p>
            <a:pPr marL="457200" lvl="1" indent="0">
              <a:buNone/>
            </a:pPr>
            <a:r>
              <a:rPr lang="en-US" dirty="0"/>
              <a:t>(Narragansett has ~1100 STR’s and 9857 housing units per the 2022 census) Even though STR’s only account for 1/10</a:t>
            </a:r>
            <a:r>
              <a:rPr lang="en-US" baseline="30000" dirty="0"/>
              <a:t>th</a:t>
            </a:r>
            <a:r>
              <a:rPr lang="en-US" dirty="0"/>
              <a:t> of the housing units they accounted for 33% of fires</a:t>
            </a:r>
          </a:p>
          <a:p>
            <a:endParaRPr lang="en-US" dirty="0"/>
          </a:p>
        </p:txBody>
      </p:sp>
    </p:spTree>
    <p:extLst>
      <p:ext uri="{BB962C8B-B14F-4D97-AF65-F5344CB8AC3E}">
        <p14:creationId xmlns:p14="http://schemas.microsoft.com/office/powerpoint/2010/main" val="40131232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we Need!</a:t>
            </a:r>
          </a:p>
        </p:txBody>
      </p:sp>
      <p:sp>
        <p:nvSpPr>
          <p:cNvPr id="3" name="Content Placeholder 2"/>
          <p:cNvSpPr>
            <a:spLocks noGrp="1"/>
          </p:cNvSpPr>
          <p:nvPr>
            <p:ph idx="1"/>
          </p:nvPr>
        </p:nvSpPr>
        <p:spPr/>
        <p:txBody>
          <a:bodyPr>
            <a:normAutofit fontScale="92500" lnSpcReduction="10000"/>
          </a:bodyPr>
          <a:lstStyle/>
          <a:p>
            <a:r>
              <a:rPr lang="en-US" dirty="0"/>
              <a:t>A robust STR definition that applies to most if not all short term rental units</a:t>
            </a:r>
          </a:p>
          <a:p>
            <a:r>
              <a:rPr lang="en-US" dirty="0"/>
              <a:t>A clear line between 1 and 2 family units, Bed and Breakfasts, Lodging and Rooming Houses, Congregate Family Living Units, and Short Term Rental Units</a:t>
            </a:r>
          </a:p>
          <a:p>
            <a:r>
              <a:rPr lang="en-US" dirty="0"/>
              <a:t>Relief from the current regulations for STR units that meet </a:t>
            </a:r>
            <a:r>
              <a:rPr lang="en-US" u="sng" dirty="0"/>
              <a:t>consensus</a:t>
            </a:r>
            <a:r>
              <a:rPr lang="en-US" dirty="0"/>
              <a:t> criteria</a:t>
            </a:r>
          </a:p>
          <a:p>
            <a:pPr lvl="1"/>
            <a:r>
              <a:rPr lang="en-US" dirty="0"/>
              <a:t>X Square Feet in Size</a:t>
            </a:r>
          </a:p>
          <a:p>
            <a:pPr lvl="1"/>
            <a:r>
              <a:rPr lang="en-US" dirty="0"/>
              <a:t>X Stories in height</a:t>
            </a:r>
          </a:p>
          <a:p>
            <a:pPr lvl="1"/>
            <a:r>
              <a:rPr lang="en-US" dirty="0"/>
              <a:t>X number of guests</a:t>
            </a:r>
          </a:p>
          <a:p>
            <a:pPr marL="0" indent="0">
              <a:buNone/>
            </a:pPr>
            <a:r>
              <a:rPr lang="en-US" dirty="0"/>
              <a:t>The X’s are what we need a diverse working group to decide!!</a:t>
            </a:r>
          </a:p>
          <a:p>
            <a:endParaRPr lang="en-US" dirty="0"/>
          </a:p>
        </p:txBody>
      </p:sp>
    </p:spTree>
    <p:extLst>
      <p:ext uri="{BB962C8B-B14F-4D97-AF65-F5344CB8AC3E}">
        <p14:creationId xmlns:p14="http://schemas.microsoft.com/office/powerpoint/2010/main" val="24940198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we Need Continued…</a:t>
            </a:r>
          </a:p>
        </p:txBody>
      </p:sp>
      <p:sp>
        <p:nvSpPr>
          <p:cNvPr id="3" name="Content Placeholder 2"/>
          <p:cNvSpPr>
            <a:spLocks noGrp="1"/>
          </p:cNvSpPr>
          <p:nvPr>
            <p:ph idx="1"/>
          </p:nvPr>
        </p:nvSpPr>
        <p:spPr/>
        <p:txBody>
          <a:bodyPr/>
          <a:lstStyle/>
          <a:p>
            <a:r>
              <a:rPr lang="en-US" dirty="0"/>
              <a:t>Funding to administer and enforce these codes</a:t>
            </a:r>
          </a:p>
          <a:p>
            <a:pPr lvl="1"/>
            <a:r>
              <a:rPr lang="en-US" dirty="0"/>
              <a:t>Staffing</a:t>
            </a:r>
          </a:p>
          <a:p>
            <a:pPr lvl="1"/>
            <a:r>
              <a:rPr lang="en-US" dirty="0"/>
              <a:t>Technology</a:t>
            </a:r>
          </a:p>
          <a:p>
            <a:pPr lvl="2"/>
            <a:r>
              <a:rPr lang="en-US" dirty="0"/>
              <a:t>Permitting and Documentation</a:t>
            </a:r>
          </a:p>
          <a:p>
            <a:pPr lvl="2"/>
            <a:r>
              <a:rPr lang="en-US" dirty="0"/>
              <a:t>Inspection</a:t>
            </a:r>
          </a:p>
          <a:p>
            <a:r>
              <a:rPr lang="en-US" dirty="0"/>
              <a:t>Code Requirements for units that meet the STR definition</a:t>
            </a:r>
          </a:p>
          <a:p>
            <a:pPr lvl="1"/>
            <a:r>
              <a:rPr lang="en-US" dirty="0"/>
              <a:t>NFPA and RI Proposed – See Slides 10-12</a:t>
            </a:r>
          </a:p>
          <a:p>
            <a:pPr lvl="1"/>
            <a:endParaRPr lang="en-US" dirty="0"/>
          </a:p>
        </p:txBody>
      </p:sp>
    </p:spTree>
    <p:extLst>
      <p:ext uri="{BB962C8B-B14F-4D97-AF65-F5344CB8AC3E}">
        <p14:creationId xmlns:p14="http://schemas.microsoft.com/office/powerpoint/2010/main" val="39657819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STR DEFINITIONS (working options)</a:t>
            </a:r>
          </a:p>
        </p:txBody>
      </p:sp>
      <p:sp>
        <p:nvSpPr>
          <p:cNvPr id="3" name="Content Placeholder 2"/>
          <p:cNvSpPr>
            <a:spLocks noGrp="1"/>
          </p:cNvSpPr>
          <p:nvPr>
            <p:ph idx="1"/>
          </p:nvPr>
        </p:nvSpPr>
        <p:spPr/>
        <p:txBody>
          <a:bodyPr>
            <a:normAutofit fontScale="85000" lnSpcReduction="10000"/>
          </a:bodyPr>
          <a:lstStyle/>
          <a:p>
            <a:r>
              <a:rPr lang="en-US" dirty="0"/>
              <a:t>NFPA - 3.3.XX Short-Term Rental Housing Unit (proposed)</a:t>
            </a:r>
          </a:p>
          <a:p>
            <a:pPr lvl="1"/>
            <a:r>
              <a:rPr lang="en-US" dirty="0"/>
              <a:t>An entire dwelling unit, that is advertised or offered to the public as a place regularly rented to an individual tenant, a family or multiple tenants under a single lease for periods of less than 30 consecutive days.</a:t>
            </a:r>
          </a:p>
          <a:p>
            <a:r>
              <a:rPr lang="en-US" dirty="0"/>
              <a:t>Rhode Island - </a:t>
            </a:r>
            <a:r>
              <a:rPr lang="en-US" b="1" u="sng" dirty="0"/>
              <a:t>Title:</a:t>
            </a:r>
            <a:r>
              <a:rPr lang="en-US" dirty="0"/>
              <a:t> Transient Rental House (proposed)</a:t>
            </a:r>
          </a:p>
          <a:p>
            <a:pPr lvl="1"/>
            <a:r>
              <a:rPr lang="en-US" dirty="0"/>
              <a:t>A Transient Rental House is defined as a building or part thereof that contains sleeping rooms where residents share the entire structure and live, cook and function together as a single housekeeping unit. Every “Transient Rental House” must further have originated as a private residence, shall be limited to no more than two (2) stories in height above the level of exit discharge and shall not exceed two thousand five hundred (2,500) square feet of finished living area for rent.  </a:t>
            </a:r>
          </a:p>
          <a:p>
            <a:pPr lvl="1"/>
            <a:r>
              <a:rPr lang="en-US" dirty="0"/>
              <a:t>Transient rental houses consist of contractual arrangement for the occupation of a dwelling unit or dwelling units by an individual tenant, a family or multiple tenants under a single lease, for residential and/or dwelling purposes, for a period of less than thirty (30) consecutive nights. </a:t>
            </a:r>
          </a:p>
          <a:p>
            <a:endParaRPr lang="en-US" dirty="0"/>
          </a:p>
          <a:p>
            <a:endParaRPr lang="en-US" dirty="0"/>
          </a:p>
          <a:p>
            <a:endParaRPr lang="en-US" dirty="0"/>
          </a:p>
        </p:txBody>
      </p:sp>
    </p:spTree>
    <p:extLst>
      <p:ext uri="{BB962C8B-B14F-4D97-AF65-F5344CB8AC3E}">
        <p14:creationId xmlns:p14="http://schemas.microsoft.com/office/powerpoint/2010/main" val="39093994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CB884E-5648-B69F-34E7-8582DBF4AFCF}"/>
              </a:ext>
            </a:extLst>
          </p:cNvPr>
          <p:cNvSpPr>
            <a:spLocks noGrp="1"/>
          </p:cNvSpPr>
          <p:nvPr>
            <p:ph type="title"/>
          </p:nvPr>
        </p:nvSpPr>
        <p:spPr/>
        <p:txBody>
          <a:bodyPr/>
          <a:lstStyle/>
          <a:p>
            <a:r>
              <a:rPr lang="en-US" dirty="0"/>
              <a:t>NFPA STR DEFINITION ANNEX (Draft)</a:t>
            </a:r>
          </a:p>
        </p:txBody>
      </p:sp>
      <p:sp>
        <p:nvSpPr>
          <p:cNvPr id="3" name="Content Placeholder 2">
            <a:extLst>
              <a:ext uri="{FF2B5EF4-FFF2-40B4-BE49-F238E27FC236}">
                <a16:creationId xmlns:a16="http://schemas.microsoft.com/office/drawing/2014/main" id="{91F071F9-7327-FB64-F2FB-671F78C8B075}"/>
              </a:ext>
            </a:extLst>
          </p:cNvPr>
          <p:cNvSpPr>
            <a:spLocks noGrp="1"/>
          </p:cNvSpPr>
          <p:nvPr>
            <p:ph idx="1"/>
          </p:nvPr>
        </p:nvSpPr>
        <p:spPr/>
        <p:txBody>
          <a:bodyPr>
            <a:normAutofit fontScale="85000" lnSpcReduction="20000"/>
          </a:bodyPr>
          <a:lstStyle/>
          <a:p>
            <a:pPr algn="l"/>
            <a:r>
              <a:rPr lang="en-US" b="0" i="0" dirty="0">
                <a:effectLst/>
                <a:latin typeface="Times New Roman" panose="02020603050405020304" pitchFamily="18" charset="0"/>
              </a:rPr>
              <a:t>A.3.3.XX Short-Term Rental Housing Unit.</a:t>
            </a:r>
          </a:p>
          <a:p>
            <a:pPr algn="l"/>
            <a:r>
              <a:rPr lang="en-US" b="0" i="0" dirty="0">
                <a:effectLst/>
                <a:latin typeface="Times New Roman" panose="02020603050405020304" pitchFamily="18" charset="0"/>
              </a:rPr>
              <a:t>Where a dwelling unit is rented to occupants for a period of less than one month (e.g., nightly, weekly), the occupants are considered transient and are expected to have less familiarity with their surroundings than occupants who rent a property for a month or longer. The requirements of Section 24.6 are intended to bridge the gap between one- and two-family dwellings and lodging or rooming houses for dwelling units utilized for short-term rental housing. Where individual sleeping rooms are rented out, the property might be a lodging or rooming house if the dwelling unit is occupied by a family and more than three outsiders in rented rooms, or if it is occupied only by renters of individual sleeping rooms with shared common space. Where a dwelling unit is wholly rented and occupied by a group, it is expected that the group members will have a higher degree of awareness of the activities of other group members than occupants of individually rented sleeping rooms. This increased awareness generally lowers the life safety risk and the more rigorous requirements applicable to lodging or rooming houses or hotels and dormitories should not be warranted.</a:t>
            </a:r>
          </a:p>
          <a:p>
            <a:endParaRPr lang="en-US" dirty="0"/>
          </a:p>
        </p:txBody>
      </p:sp>
    </p:spTree>
    <p:extLst>
      <p:ext uri="{BB962C8B-B14F-4D97-AF65-F5344CB8AC3E}">
        <p14:creationId xmlns:p14="http://schemas.microsoft.com/office/powerpoint/2010/main" val="33312036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NFPA Code (DRAFT)</a:t>
            </a:r>
          </a:p>
        </p:txBody>
      </p:sp>
      <p:sp>
        <p:nvSpPr>
          <p:cNvPr id="3" name="Content Placeholder 2"/>
          <p:cNvSpPr>
            <a:spLocks noGrp="1"/>
          </p:cNvSpPr>
          <p:nvPr>
            <p:ph idx="1"/>
          </p:nvPr>
        </p:nvSpPr>
        <p:spPr>
          <a:xfrm>
            <a:off x="680321" y="2336873"/>
            <a:ext cx="10380402" cy="4036218"/>
          </a:xfrm>
        </p:spPr>
        <p:txBody>
          <a:bodyPr>
            <a:normAutofit fontScale="62500" lnSpcReduction="20000"/>
          </a:bodyPr>
          <a:lstStyle/>
          <a:p>
            <a:pPr marL="0" indent="0" algn="l">
              <a:buNone/>
            </a:pPr>
            <a:r>
              <a:rPr lang="en-US" b="0" i="0" dirty="0">
                <a:effectLst/>
                <a:latin typeface="Times New Roman" panose="02020603050405020304" pitchFamily="18" charset="0"/>
              </a:rPr>
              <a:t>24.6 Short-Term Rental Unit</a:t>
            </a:r>
          </a:p>
          <a:p>
            <a:pPr marL="0" indent="0" algn="l">
              <a:buNone/>
            </a:pPr>
            <a:r>
              <a:rPr lang="en-US" b="0" i="0" dirty="0">
                <a:effectLst/>
                <a:latin typeface="Times New Roman" panose="02020603050405020304" pitchFamily="18" charset="0"/>
              </a:rPr>
              <a:t>24.6.1 General</a:t>
            </a:r>
          </a:p>
          <a:p>
            <a:pPr lvl="1"/>
            <a:r>
              <a:rPr lang="en-US" b="0" i="0" dirty="0">
                <a:effectLst/>
                <a:latin typeface="Times New Roman" panose="02020603050405020304" pitchFamily="18" charset="0"/>
              </a:rPr>
              <a:t>24.6.1.1</a:t>
            </a:r>
          </a:p>
          <a:p>
            <a:pPr lvl="1"/>
            <a:r>
              <a:rPr lang="en-US" b="0" i="0" dirty="0">
                <a:effectLst/>
                <a:latin typeface="Times New Roman" panose="02020603050405020304" pitchFamily="18" charset="0"/>
              </a:rPr>
              <a:t>The provisions of Chapter 24 and this section shall apply to Short-Term Rental Housing Unit. (Smoke and Co Alarms per current code)</a:t>
            </a:r>
          </a:p>
          <a:p>
            <a:pPr lvl="1"/>
            <a:r>
              <a:rPr lang="en-US" b="0" i="0" dirty="0">
                <a:effectLst/>
                <a:latin typeface="Times New Roman" panose="02020603050405020304" pitchFamily="18" charset="0"/>
              </a:rPr>
              <a:t>24.6.1.2</a:t>
            </a:r>
          </a:p>
          <a:p>
            <a:pPr lvl="1"/>
            <a:r>
              <a:rPr lang="en-US" b="0" i="0" dirty="0">
                <a:effectLst/>
                <a:latin typeface="Times New Roman" panose="02020603050405020304" pitchFamily="18" charset="0"/>
              </a:rPr>
              <a:t>The provisions of Chapter 26 shall apply to Short-term Rental Housing Units where there are </a:t>
            </a:r>
            <a:r>
              <a:rPr lang="en-US" b="0" i="0" dirty="0">
                <a:solidFill>
                  <a:srgbClr val="FF0000"/>
                </a:solidFill>
                <a:effectLst/>
                <a:latin typeface="Times New Roman" panose="02020603050405020304" pitchFamily="18" charset="0"/>
              </a:rPr>
              <a:t>10 or more </a:t>
            </a:r>
            <a:r>
              <a:rPr lang="en-US" b="0" i="0" dirty="0">
                <a:effectLst/>
                <a:latin typeface="Times New Roman" panose="02020603050405020304" pitchFamily="18" charset="0"/>
              </a:rPr>
              <a:t>sleeping accommodations.</a:t>
            </a:r>
          </a:p>
          <a:p>
            <a:pPr lvl="1"/>
            <a:r>
              <a:rPr lang="en-US" b="0" i="0" dirty="0">
                <a:effectLst/>
                <a:latin typeface="Times New Roman" panose="02020603050405020304" pitchFamily="18" charset="0"/>
              </a:rPr>
              <a:t>24.6.1.2</a:t>
            </a:r>
          </a:p>
          <a:p>
            <a:pPr lvl="1"/>
            <a:r>
              <a:rPr lang="en-US" b="0" i="0" dirty="0">
                <a:effectLst/>
                <a:latin typeface="Times New Roman" panose="02020603050405020304" pitchFamily="18" charset="0"/>
              </a:rPr>
              <a:t>Buildings shall have an approved, legible address number placed in a position visible from the street or road fronting the property in accordance with NFPA 1.</a:t>
            </a:r>
          </a:p>
          <a:p>
            <a:pPr lvl="1"/>
            <a:r>
              <a:rPr lang="en-US" b="0" i="0" dirty="0">
                <a:effectLst/>
                <a:latin typeface="Times New Roman" panose="02020603050405020304" pitchFamily="18" charset="0"/>
              </a:rPr>
              <a:t>24.6.1.3</a:t>
            </a:r>
          </a:p>
          <a:p>
            <a:pPr lvl="1"/>
            <a:r>
              <a:rPr lang="en-US" b="0" i="0" dirty="0">
                <a:effectLst/>
                <a:latin typeface="Times New Roman" panose="02020603050405020304" pitchFamily="18" charset="0"/>
              </a:rPr>
              <a:t>Outdoor fires, open fires, and cooking equipment shall be in compliance with NFPA 1.</a:t>
            </a:r>
          </a:p>
          <a:p>
            <a:pPr algn="l"/>
            <a:r>
              <a:rPr lang="en-US" b="0" i="0" dirty="0">
                <a:effectLst/>
                <a:latin typeface="Times New Roman" panose="02020603050405020304" pitchFamily="18" charset="0"/>
              </a:rPr>
              <a:t>24.6.2 Occupancy Safety</a:t>
            </a:r>
          </a:p>
          <a:p>
            <a:pPr lvl="1"/>
            <a:r>
              <a:rPr lang="en-US" b="0" i="0" dirty="0">
                <a:effectLst/>
                <a:latin typeface="Times New Roman" panose="02020603050405020304" pitchFamily="18" charset="0"/>
              </a:rPr>
              <a:t>24.6.2.1*</a:t>
            </a:r>
          </a:p>
          <a:p>
            <a:pPr lvl="1"/>
            <a:r>
              <a:rPr lang="en-US" b="0" i="0" dirty="0">
                <a:effectLst/>
                <a:latin typeface="Times New Roman" panose="02020603050405020304" pitchFamily="18" charset="0"/>
              </a:rPr>
              <a:t>A floor diagram reflecting the actual floor arrangement, exit locations, room identification, and fire extinguisher locations shall be posted in a location and manner acceptable to the AHJ.</a:t>
            </a:r>
          </a:p>
          <a:p>
            <a:pPr lvl="1"/>
            <a:r>
              <a:rPr lang="en-US" b="0" i="0" dirty="0">
                <a:effectLst/>
                <a:latin typeface="Times New Roman" panose="02020603050405020304" pitchFamily="18" charset="0"/>
              </a:rPr>
              <a:t>A.24.6.2.1</a:t>
            </a:r>
          </a:p>
          <a:p>
            <a:pPr lvl="1"/>
            <a:r>
              <a:rPr lang="en-US" b="0" i="0" dirty="0">
                <a:effectLst/>
                <a:latin typeface="Times New Roman" panose="02020603050405020304" pitchFamily="18" charset="0"/>
              </a:rPr>
              <a:t>A sample floor diagram is shown in figure A.24.6.2.1:</a:t>
            </a:r>
          </a:p>
          <a:p>
            <a:pPr lvl="1"/>
            <a:r>
              <a:rPr lang="en-US" b="0" i="0" dirty="0">
                <a:effectLst/>
                <a:latin typeface="Times New Roman" panose="02020603050405020304" pitchFamily="18" charset="0"/>
              </a:rPr>
              <a:t>24.6.2.2*</a:t>
            </a:r>
          </a:p>
          <a:p>
            <a:pPr lvl="1"/>
            <a:r>
              <a:rPr lang="en-US" b="0" i="0" dirty="0">
                <a:effectLst/>
                <a:latin typeface="Times New Roman" panose="02020603050405020304" pitchFamily="18" charset="0"/>
              </a:rPr>
              <a:t>Upon request the floorplan required in 24.6.2.1 shall be made available to the AHJ upon request.</a:t>
            </a:r>
          </a:p>
          <a:p>
            <a:endParaRPr lang="en-US" dirty="0"/>
          </a:p>
        </p:txBody>
      </p:sp>
    </p:spTree>
    <p:extLst>
      <p:ext uri="{BB962C8B-B14F-4D97-AF65-F5344CB8AC3E}">
        <p14:creationId xmlns:p14="http://schemas.microsoft.com/office/powerpoint/2010/main" val="29018612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NFPA Code (Draft) Continued</a:t>
            </a:r>
          </a:p>
        </p:txBody>
      </p:sp>
      <p:sp>
        <p:nvSpPr>
          <p:cNvPr id="3" name="Content Placeholder 2"/>
          <p:cNvSpPr>
            <a:spLocks noGrp="1"/>
          </p:cNvSpPr>
          <p:nvPr>
            <p:ph idx="1"/>
          </p:nvPr>
        </p:nvSpPr>
        <p:spPr/>
        <p:txBody>
          <a:bodyPr>
            <a:normAutofit fontScale="55000" lnSpcReduction="20000"/>
          </a:bodyPr>
          <a:lstStyle/>
          <a:p>
            <a:pPr algn="l"/>
            <a:r>
              <a:rPr lang="en-US" b="0" i="0" dirty="0">
                <a:effectLst/>
                <a:latin typeface="Times New Roman" panose="02020603050405020304" pitchFamily="18" charset="0"/>
              </a:rPr>
              <a:t>A.24.6.2.2</a:t>
            </a:r>
          </a:p>
          <a:p>
            <a:pPr algn="l"/>
            <a:r>
              <a:rPr lang="en-US" b="0" i="0" dirty="0">
                <a:effectLst/>
                <a:latin typeface="Times New Roman" panose="02020603050405020304" pitchFamily="18" charset="0"/>
              </a:rPr>
              <a:t>A safety plan is a useful tool for both guests and AHJ’s to verify the safety of the location.</a:t>
            </a:r>
          </a:p>
          <a:p>
            <a:pPr algn="l"/>
            <a:r>
              <a:rPr lang="en-US" b="0" i="0" dirty="0">
                <a:effectLst/>
                <a:latin typeface="Times New Roman" panose="02020603050405020304" pitchFamily="18" charset="0"/>
              </a:rPr>
              <a:t>The safety plan for a short-term rental unit should include the following:</a:t>
            </a:r>
          </a:p>
          <a:p>
            <a:pPr algn="l"/>
            <a:r>
              <a:rPr lang="en-US" b="0" i="0" dirty="0">
                <a:effectLst/>
                <a:latin typeface="Times New Roman" panose="02020603050405020304" pitchFamily="18" charset="0"/>
              </a:rPr>
              <a:t>1. Name and contact information of responsible party.</a:t>
            </a:r>
          </a:p>
          <a:p>
            <a:pPr algn="l"/>
            <a:r>
              <a:rPr lang="en-US" b="0" i="0" dirty="0">
                <a:effectLst/>
                <a:latin typeface="Times New Roman" panose="02020603050405020304" pitchFamily="18" charset="0"/>
              </a:rPr>
              <a:t>2. The procedure for a guest to report an emergency and the means of communicating that procedure to guests.</a:t>
            </a:r>
          </a:p>
          <a:p>
            <a:pPr algn="l"/>
            <a:r>
              <a:rPr lang="en-US" b="0" i="0" dirty="0">
                <a:effectLst/>
                <a:latin typeface="Times New Roman" panose="02020603050405020304" pitchFamily="18" charset="0"/>
              </a:rPr>
              <a:t>3. A graphic illustration of the full floor plan of the dwelling unit or sleeping unit with a short-term rental unit that includes the following:</a:t>
            </a:r>
          </a:p>
          <a:p>
            <a:pPr marL="457200" lvl="1" indent="0">
              <a:buNone/>
            </a:pPr>
            <a:r>
              <a:rPr lang="en-US" b="0" i="0" dirty="0">
                <a:effectLst/>
                <a:latin typeface="Times New Roman" panose="02020603050405020304" pitchFamily="18" charset="0"/>
              </a:rPr>
              <a:t>(a) The location of each sleeping space.</a:t>
            </a:r>
          </a:p>
          <a:p>
            <a:pPr marL="457200" lvl="1" indent="0">
              <a:buNone/>
            </a:pPr>
            <a:r>
              <a:rPr lang="en-US" b="0" i="0" dirty="0">
                <a:effectLst/>
                <a:latin typeface="Times New Roman" panose="02020603050405020304" pitchFamily="18" charset="0"/>
              </a:rPr>
              <a:t>(b) Two escape paths for each sleeping space, including the path to the nearest outside exit door and to a designated emergency escape and rescue opening for the sleeping space.</a:t>
            </a:r>
          </a:p>
          <a:p>
            <a:pPr marL="457200" lvl="1" indent="0">
              <a:buNone/>
            </a:pPr>
            <a:r>
              <a:rPr lang="en-US" b="0" i="0" dirty="0">
                <a:effectLst/>
                <a:latin typeface="Times New Roman" panose="02020603050405020304" pitchFamily="18" charset="0"/>
              </a:rPr>
              <a:t>(c) The location of portable fire extinguishers, smoke alarms, carbon monoxide alarms, and emergency escape ladders if provided.</a:t>
            </a:r>
          </a:p>
          <a:p>
            <a:pPr marL="457200" lvl="1" indent="0">
              <a:buNone/>
            </a:pPr>
            <a:r>
              <a:rPr lang="en-US" b="0" i="0" dirty="0">
                <a:effectLst/>
                <a:latin typeface="Times New Roman" panose="02020603050405020304" pitchFamily="18" charset="0"/>
              </a:rPr>
              <a:t>(d) Location of fuel-fired equipment and appliances.</a:t>
            </a:r>
          </a:p>
          <a:p>
            <a:pPr algn="l"/>
            <a:r>
              <a:rPr lang="en-US" b="0" i="0" dirty="0">
                <a:effectLst/>
                <a:latin typeface="Times New Roman" panose="02020603050405020304" pitchFamily="18" charset="0"/>
              </a:rPr>
              <a:t>4. (4) Safety equipment records, including the following:</a:t>
            </a:r>
          </a:p>
          <a:p>
            <a:pPr marL="457200" lvl="1" indent="0">
              <a:buNone/>
            </a:pPr>
            <a:r>
              <a:rPr lang="en-US" b="0" i="0" dirty="0">
                <a:effectLst/>
                <a:latin typeface="Times New Roman" panose="02020603050405020304" pitchFamily="18" charset="0"/>
              </a:rPr>
              <a:t>(a) Manufacturing date of each smoke alarm, as marked on the back of the alarm.</a:t>
            </a:r>
          </a:p>
          <a:p>
            <a:pPr marL="457200" lvl="1" indent="0">
              <a:buNone/>
            </a:pPr>
            <a:r>
              <a:rPr lang="en-US" b="0" i="0" dirty="0">
                <a:effectLst/>
                <a:latin typeface="Times New Roman" panose="02020603050405020304" pitchFamily="18" charset="0"/>
              </a:rPr>
              <a:t>(b) Manufacturing date of each carbon monoxide alarm, as marked on the back of the alarm.</a:t>
            </a:r>
          </a:p>
          <a:p>
            <a:pPr marL="457200" lvl="1" indent="0">
              <a:buNone/>
            </a:pPr>
            <a:r>
              <a:rPr lang="en-US" b="0" i="0" dirty="0">
                <a:effectLst/>
                <a:latin typeface="Times New Roman" panose="02020603050405020304" pitchFamily="18" charset="0"/>
              </a:rPr>
              <a:t>(c) Manufacturing date of portable fire extinguishers.</a:t>
            </a:r>
          </a:p>
          <a:p>
            <a:endParaRPr lang="en-US" dirty="0"/>
          </a:p>
        </p:txBody>
      </p:sp>
    </p:spTree>
    <p:extLst>
      <p:ext uri="{BB962C8B-B14F-4D97-AF65-F5344CB8AC3E}">
        <p14:creationId xmlns:p14="http://schemas.microsoft.com/office/powerpoint/2010/main" val="10237921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AE1EA9-E9E7-C756-A3FD-9223229BFAB7}"/>
              </a:ext>
            </a:extLst>
          </p:cNvPr>
          <p:cNvSpPr>
            <a:spLocks noGrp="1"/>
          </p:cNvSpPr>
          <p:nvPr>
            <p:ph type="title"/>
          </p:nvPr>
        </p:nvSpPr>
        <p:spPr/>
        <p:txBody>
          <a:bodyPr/>
          <a:lstStyle/>
          <a:p>
            <a:pPr algn="ctr"/>
            <a:r>
              <a:rPr lang="en-US" sz="3600" dirty="0"/>
              <a:t>Rhode Island Fire and Life Safety Code </a:t>
            </a:r>
            <a:r>
              <a:rPr lang="en-US" dirty="0"/>
              <a:t>Residential Code Requirements</a:t>
            </a:r>
          </a:p>
        </p:txBody>
      </p:sp>
      <p:sp>
        <p:nvSpPr>
          <p:cNvPr id="3" name="Content Placeholder 2">
            <a:extLst>
              <a:ext uri="{FF2B5EF4-FFF2-40B4-BE49-F238E27FC236}">
                <a16:creationId xmlns:a16="http://schemas.microsoft.com/office/drawing/2014/main" id="{31ABA49C-15B3-3A79-53D8-6D48180CCDDD}"/>
              </a:ext>
            </a:extLst>
          </p:cNvPr>
          <p:cNvSpPr>
            <a:spLocks noGrp="1"/>
          </p:cNvSpPr>
          <p:nvPr>
            <p:ph idx="1"/>
          </p:nvPr>
        </p:nvSpPr>
        <p:spPr/>
        <p:txBody>
          <a:bodyPr>
            <a:normAutofit lnSpcReduction="10000"/>
          </a:bodyPr>
          <a:lstStyle/>
          <a:p>
            <a:pPr lvl="1"/>
            <a:r>
              <a:rPr lang="en-US" sz="2800" dirty="0"/>
              <a:t>2018 NFPA 1 Fire Safety Code with R.I. Amendments</a:t>
            </a:r>
          </a:p>
          <a:p>
            <a:pPr lvl="1"/>
            <a:r>
              <a:rPr lang="en-US" sz="2800" dirty="0"/>
              <a:t>2018 NFPA 101 Life Safety Code with R.I. Amendments</a:t>
            </a:r>
          </a:p>
          <a:p>
            <a:pPr lvl="2"/>
            <a:r>
              <a:rPr lang="en-US" sz="2800" dirty="0"/>
              <a:t>Chapter 24 One and Two Family Dwellings</a:t>
            </a:r>
          </a:p>
          <a:p>
            <a:pPr lvl="2"/>
            <a:r>
              <a:rPr lang="en-US" sz="2800" dirty="0"/>
              <a:t>Chapter 25 Three Family Dwellings</a:t>
            </a:r>
          </a:p>
          <a:p>
            <a:pPr lvl="2"/>
            <a:r>
              <a:rPr lang="en-US" sz="2800" dirty="0"/>
              <a:t>Chapter 26 Lodging and Rooming</a:t>
            </a:r>
          </a:p>
          <a:p>
            <a:pPr lvl="2"/>
            <a:r>
              <a:rPr lang="en-US" sz="2800" dirty="0"/>
              <a:t>Chapter 27 Emergency Shelter</a:t>
            </a:r>
          </a:p>
          <a:p>
            <a:pPr lvl="2"/>
            <a:r>
              <a:rPr lang="en-US" sz="2800" dirty="0"/>
              <a:t>Chapter 28 Hotels and Dormitories</a:t>
            </a:r>
          </a:p>
          <a:p>
            <a:pPr lvl="2"/>
            <a:r>
              <a:rPr lang="en-US" sz="2800" dirty="0"/>
              <a:t>Chapter 30 Apartments</a:t>
            </a:r>
          </a:p>
          <a:p>
            <a:endParaRPr lang="en-US" dirty="0"/>
          </a:p>
        </p:txBody>
      </p:sp>
    </p:spTree>
    <p:extLst>
      <p:ext uri="{BB962C8B-B14F-4D97-AF65-F5344CB8AC3E}">
        <p14:creationId xmlns:p14="http://schemas.microsoft.com/office/powerpoint/2010/main" val="15083898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Rhode Island Code (DRAFT Proposal)</a:t>
            </a:r>
            <a:br>
              <a:rPr lang="en-US" dirty="0"/>
            </a:br>
            <a:r>
              <a:rPr lang="en-US" sz="1800" dirty="0"/>
              <a:t>*</a:t>
            </a:r>
            <a:r>
              <a:rPr lang="en-US" sz="1600" dirty="0"/>
              <a:t>This stems from a small working group and will still need to be reviewed by the State Fire Marshal</a:t>
            </a:r>
          </a:p>
        </p:txBody>
      </p:sp>
      <p:sp>
        <p:nvSpPr>
          <p:cNvPr id="3" name="Content Placeholder 2"/>
          <p:cNvSpPr>
            <a:spLocks noGrp="1"/>
          </p:cNvSpPr>
          <p:nvPr>
            <p:ph idx="1"/>
          </p:nvPr>
        </p:nvSpPr>
        <p:spPr>
          <a:xfrm>
            <a:off x="680320" y="2050545"/>
            <a:ext cx="10089280" cy="4710473"/>
          </a:xfrm>
        </p:spPr>
        <p:txBody>
          <a:bodyPr>
            <a:normAutofit fontScale="62500" lnSpcReduction="20000"/>
          </a:bodyPr>
          <a:lstStyle/>
          <a:p>
            <a:r>
              <a:rPr lang="en-US" b="1" u="sng" dirty="0"/>
              <a:t>(Add) 26.X</a:t>
            </a:r>
            <a:r>
              <a:rPr lang="en-US" dirty="0"/>
              <a:t> </a:t>
            </a:r>
          </a:p>
          <a:p>
            <a:r>
              <a:rPr lang="en-US" dirty="0"/>
              <a:t>All “Transient Rental Houses” require smoke and carbon monoxide alarms installed in accordance with the regulations and standards of Chapter 24. There shall be approved detection in each sleeping room.  </a:t>
            </a:r>
          </a:p>
          <a:p>
            <a:r>
              <a:rPr lang="en-US" b="1" u="sng" dirty="0"/>
              <a:t>(Add) 26.X</a:t>
            </a:r>
            <a:endParaRPr lang="en-US" dirty="0"/>
          </a:p>
          <a:p>
            <a:pPr marL="0" indent="0">
              <a:buNone/>
            </a:pPr>
            <a:r>
              <a:rPr lang="en-US" dirty="0"/>
              <a:t> All “Transient Rental Houses” with a capacity of between one (1) and five (5) residents shall meet the following requirements for this occupancy: </a:t>
            </a:r>
          </a:p>
          <a:p>
            <a:pPr marL="457200" lvl="1" indent="0">
              <a:buNone/>
            </a:pPr>
            <a:r>
              <a:rPr lang="en-US" dirty="0"/>
              <a:t>1. Interconnected smoke alarms and carbon monoxide alarms shall be installed in accordance with NFPA 72. </a:t>
            </a:r>
          </a:p>
          <a:p>
            <a:pPr marL="457200" lvl="1" indent="0">
              <a:buNone/>
            </a:pPr>
            <a:r>
              <a:rPr lang="en-US" dirty="0"/>
              <a:t>2. A Fire Extinguisher installed on each level in a location along the path of egress or otherwise acceptable to the AHJ  </a:t>
            </a:r>
          </a:p>
          <a:p>
            <a:pPr marL="457200" lvl="1" indent="0">
              <a:buNone/>
            </a:pPr>
            <a:r>
              <a:rPr lang="en-US" dirty="0"/>
              <a:t>3. An evacuation plan, containing alternative emergency egress routes, shall be presented to the local fire authority for approval, and upon approval shall be posted in every sleeping room.</a:t>
            </a:r>
          </a:p>
          <a:p>
            <a:r>
              <a:rPr lang="en-US" b="1" u="sng" dirty="0"/>
              <a:t>(Add) 26.X</a:t>
            </a:r>
            <a:endParaRPr lang="en-US" dirty="0"/>
          </a:p>
          <a:p>
            <a:pPr marL="0" indent="0">
              <a:buNone/>
            </a:pPr>
            <a:r>
              <a:rPr lang="en-US" dirty="0"/>
              <a:t>All “Transient Rental Houses” with a capacity of between six (6) and ten (10) residents shall meet the following requirements for this occupancy: </a:t>
            </a:r>
          </a:p>
          <a:p>
            <a:pPr marL="457200" lvl="1" indent="0">
              <a:buNone/>
            </a:pPr>
            <a:r>
              <a:rPr lang="en-US" dirty="0"/>
              <a:t>1. A Monitored Residential Fire Alarm System in accordance with NFPA 72 Chapter 29 </a:t>
            </a:r>
          </a:p>
          <a:p>
            <a:pPr marL="457200" lvl="1" indent="0">
              <a:buNone/>
            </a:pPr>
            <a:r>
              <a:rPr lang="en-US" dirty="0"/>
              <a:t>2. A Fire Extinguisher installed on each level in a location along the path of egress or otherwise acceptable to the AHJ  </a:t>
            </a:r>
          </a:p>
          <a:p>
            <a:pPr marL="457200" lvl="1" indent="0">
              <a:buNone/>
            </a:pPr>
            <a:r>
              <a:rPr lang="en-US" dirty="0"/>
              <a:t>3. Existing doors shall be equipped with self-closing hinges in order to limit the movement of smoke during a fire  </a:t>
            </a:r>
          </a:p>
          <a:p>
            <a:pPr marL="457200" lvl="1" indent="0">
              <a:buNone/>
            </a:pPr>
            <a:r>
              <a:rPr lang="en-US" dirty="0"/>
              <a:t>4. Emergency lighting shall be installed in any corridors and/or stairways greater than eight feet (10’) in length. </a:t>
            </a:r>
          </a:p>
          <a:p>
            <a:pPr marL="457200" lvl="1" indent="0">
              <a:buNone/>
            </a:pPr>
            <a:r>
              <a:rPr lang="en-US" dirty="0"/>
              <a:t>6. An evacuation plan, containing alternative emergency egress routes, shall be presented to the local fire authority for approval, and upon approval shall be posted in every sleeping room. </a:t>
            </a:r>
          </a:p>
          <a:p>
            <a:pPr marL="0" indent="0">
              <a:buNone/>
            </a:pPr>
            <a:r>
              <a:rPr lang="en-US" dirty="0"/>
              <a:t>Any building complying with the above “Transient Rental Houses” guidelines, with a capacity in excess of ten (10) residents shall comply with the requirements for a “lodging and Rooming” occupancy as outlined in the provisions of Chapter 26 of the Rhode Island Life Safety Code.</a:t>
            </a:r>
          </a:p>
          <a:p>
            <a:endParaRPr lang="en-US" dirty="0"/>
          </a:p>
        </p:txBody>
      </p:sp>
    </p:spTree>
    <p:extLst>
      <p:ext uri="{BB962C8B-B14F-4D97-AF65-F5344CB8AC3E}">
        <p14:creationId xmlns:p14="http://schemas.microsoft.com/office/powerpoint/2010/main" val="236931586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Other Occupancies – Hotels and Bed and Breakfasts</a:t>
            </a:r>
          </a:p>
        </p:txBody>
      </p:sp>
      <p:sp>
        <p:nvSpPr>
          <p:cNvPr id="3" name="Content Placeholder 2"/>
          <p:cNvSpPr>
            <a:spLocks noGrp="1"/>
          </p:cNvSpPr>
          <p:nvPr>
            <p:ph sz="half" idx="1"/>
          </p:nvPr>
        </p:nvSpPr>
        <p:spPr/>
        <p:txBody>
          <a:bodyPr>
            <a:normAutofit fontScale="92500" lnSpcReduction="10000"/>
          </a:bodyPr>
          <a:lstStyle/>
          <a:p>
            <a:r>
              <a:rPr lang="en-US" u="sng" dirty="0"/>
              <a:t>This is a very broad overview</a:t>
            </a:r>
          </a:p>
          <a:p>
            <a:pPr marL="0" indent="0">
              <a:buNone/>
            </a:pPr>
            <a:r>
              <a:rPr lang="en-US" u="sng" dirty="0"/>
              <a:t>Hotels</a:t>
            </a:r>
          </a:p>
          <a:p>
            <a:r>
              <a:rPr lang="en-US" dirty="0"/>
              <a:t>Sprinkler required</a:t>
            </a:r>
          </a:p>
          <a:p>
            <a:r>
              <a:rPr lang="en-US" dirty="0"/>
              <a:t>Commercial fire alarm required</a:t>
            </a:r>
          </a:p>
          <a:p>
            <a:r>
              <a:rPr lang="en-US" dirty="0"/>
              <a:t>Smoke alarms required in each room</a:t>
            </a:r>
          </a:p>
          <a:p>
            <a:r>
              <a:rPr lang="en-US" dirty="0"/>
              <a:t>Protected stairs required</a:t>
            </a:r>
          </a:p>
          <a:p>
            <a:r>
              <a:rPr lang="en-US" dirty="0"/>
              <a:t>Self closing doors required</a:t>
            </a:r>
          </a:p>
          <a:p>
            <a:r>
              <a:rPr lang="en-US" dirty="0"/>
              <a:t>Exit signs required</a:t>
            </a:r>
          </a:p>
        </p:txBody>
      </p:sp>
      <p:sp>
        <p:nvSpPr>
          <p:cNvPr id="4" name="Content Placeholder 3"/>
          <p:cNvSpPr>
            <a:spLocks noGrp="1"/>
          </p:cNvSpPr>
          <p:nvPr>
            <p:ph sz="half" idx="2"/>
          </p:nvPr>
        </p:nvSpPr>
        <p:spPr/>
        <p:txBody>
          <a:bodyPr>
            <a:normAutofit fontScale="92500" lnSpcReduction="10000"/>
          </a:bodyPr>
          <a:lstStyle/>
          <a:p>
            <a:pPr marL="0" indent="0">
              <a:buNone/>
            </a:pPr>
            <a:endParaRPr lang="en-US" dirty="0"/>
          </a:p>
          <a:p>
            <a:pPr marL="0" indent="0">
              <a:buNone/>
            </a:pPr>
            <a:r>
              <a:rPr lang="en-US" u="sng" dirty="0"/>
              <a:t>Bed and Breakfast</a:t>
            </a:r>
          </a:p>
          <a:p>
            <a:r>
              <a:rPr lang="en-US" dirty="0"/>
              <a:t>Requires the owner or manager to reside in the residence 24/7</a:t>
            </a:r>
          </a:p>
          <a:p>
            <a:r>
              <a:rPr lang="en-US" dirty="0"/>
              <a:t>4-6 guests – interconnected smoke and co alarms, exit signs, </a:t>
            </a:r>
            <a:r>
              <a:rPr lang="en-US" dirty="0" err="1"/>
              <a:t>evac</a:t>
            </a:r>
            <a:r>
              <a:rPr lang="en-US" dirty="0"/>
              <a:t> plan</a:t>
            </a:r>
          </a:p>
          <a:p>
            <a:r>
              <a:rPr lang="en-US" dirty="0"/>
              <a:t>7-16 guests – Fire Alarm system, solid core doors, exit signs, </a:t>
            </a:r>
            <a:r>
              <a:rPr lang="en-US" dirty="0" err="1"/>
              <a:t>evac</a:t>
            </a:r>
            <a:r>
              <a:rPr lang="en-US" dirty="0"/>
              <a:t> plan, </a:t>
            </a:r>
          </a:p>
        </p:txBody>
      </p:sp>
    </p:spTree>
    <p:extLst>
      <p:ext uri="{BB962C8B-B14F-4D97-AF65-F5344CB8AC3E}">
        <p14:creationId xmlns:p14="http://schemas.microsoft.com/office/powerpoint/2010/main" val="20629240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General Safety Requirements</a:t>
            </a:r>
          </a:p>
        </p:txBody>
      </p:sp>
      <p:sp>
        <p:nvSpPr>
          <p:cNvPr id="3" name="Content Placeholder 2"/>
          <p:cNvSpPr>
            <a:spLocks noGrp="1"/>
          </p:cNvSpPr>
          <p:nvPr>
            <p:ph idx="1"/>
          </p:nvPr>
        </p:nvSpPr>
        <p:spPr/>
        <p:txBody>
          <a:bodyPr/>
          <a:lstStyle/>
          <a:p>
            <a:r>
              <a:rPr lang="en-US" dirty="0"/>
              <a:t>All Electrical work must meet NFPA 70 </a:t>
            </a:r>
          </a:p>
          <a:p>
            <a:pPr lvl="1"/>
            <a:r>
              <a:rPr lang="en-US" dirty="0"/>
              <a:t>Extension cords can not be used as permanent wiring</a:t>
            </a:r>
          </a:p>
          <a:p>
            <a:r>
              <a:rPr lang="en-US" dirty="0"/>
              <a:t>Appliances must be UL or ETL Listed </a:t>
            </a:r>
          </a:p>
          <a:p>
            <a:pPr lvl="1"/>
            <a:r>
              <a:rPr lang="en-US" dirty="0"/>
              <a:t>They must be plugged directly in to an outlet</a:t>
            </a:r>
          </a:p>
          <a:p>
            <a:r>
              <a:rPr lang="en-US" dirty="0"/>
              <a:t>First Aid Kits </a:t>
            </a:r>
          </a:p>
          <a:p>
            <a:pPr lvl="1"/>
            <a:r>
              <a:rPr lang="en-US" dirty="0"/>
              <a:t>Are not currently required by fire code</a:t>
            </a:r>
          </a:p>
          <a:p>
            <a:pPr lvl="1"/>
            <a:r>
              <a:rPr lang="en-US" dirty="0"/>
              <a:t>Air B and B does provide recommendations that each house have a red cross approved kit</a:t>
            </a:r>
          </a:p>
          <a:p>
            <a:pPr lvl="1"/>
            <a:endParaRPr lang="en-US" dirty="0"/>
          </a:p>
        </p:txBody>
      </p:sp>
    </p:spTree>
    <p:extLst>
      <p:ext uri="{BB962C8B-B14F-4D97-AF65-F5344CB8AC3E}">
        <p14:creationId xmlns:p14="http://schemas.microsoft.com/office/powerpoint/2010/main" val="143065115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Our Recommendations</a:t>
            </a:r>
          </a:p>
        </p:txBody>
      </p:sp>
      <p:sp>
        <p:nvSpPr>
          <p:cNvPr id="3" name="Content Placeholder 2"/>
          <p:cNvSpPr>
            <a:spLocks noGrp="1"/>
          </p:cNvSpPr>
          <p:nvPr>
            <p:ph idx="1"/>
          </p:nvPr>
        </p:nvSpPr>
        <p:spPr/>
        <p:txBody>
          <a:bodyPr>
            <a:normAutofit lnSpcReduction="10000"/>
          </a:bodyPr>
          <a:lstStyle/>
          <a:p>
            <a:r>
              <a:rPr lang="en-US" dirty="0"/>
              <a:t>Create a Statewide STR definition</a:t>
            </a:r>
          </a:p>
          <a:p>
            <a:r>
              <a:rPr lang="en-US" dirty="0"/>
              <a:t>Organize a working group of stakeholders to discuss and refine code requirements </a:t>
            </a:r>
          </a:p>
          <a:p>
            <a:pPr lvl="1"/>
            <a:r>
              <a:rPr lang="en-US" dirty="0"/>
              <a:t>The RI Fire Board of Appeal and Review is a great example of a stakeholder group i.e. engineers, fire professionals, members of the public, code consultants, attorneys etc. </a:t>
            </a:r>
          </a:p>
          <a:p>
            <a:r>
              <a:rPr lang="en-US" dirty="0"/>
              <a:t>Create clear and concise code requirements that owners, guests, and fire code officials will understand</a:t>
            </a:r>
          </a:p>
          <a:p>
            <a:r>
              <a:rPr lang="en-US" dirty="0"/>
              <a:t>Provide relief from current regulations that balances safety and property rights </a:t>
            </a:r>
          </a:p>
        </p:txBody>
      </p:sp>
    </p:spTree>
    <p:extLst>
      <p:ext uri="{BB962C8B-B14F-4D97-AF65-F5344CB8AC3E}">
        <p14:creationId xmlns:p14="http://schemas.microsoft.com/office/powerpoint/2010/main" val="8561416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Current Life Safety Code Definitions</a:t>
            </a:r>
            <a:br>
              <a:rPr lang="en-US" dirty="0"/>
            </a:br>
            <a:r>
              <a:rPr lang="en-US" dirty="0"/>
              <a:t>Determine the Occupancy By It’s Use</a:t>
            </a:r>
          </a:p>
        </p:txBody>
      </p:sp>
      <p:sp>
        <p:nvSpPr>
          <p:cNvPr id="3" name="Text Placeholder 2"/>
          <p:cNvSpPr>
            <a:spLocks noGrp="1"/>
          </p:cNvSpPr>
          <p:nvPr>
            <p:ph type="body" idx="1"/>
          </p:nvPr>
        </p:nvSpPr>
        <p:spPr/>
        <p:txBody>
          <a:bodyPr>
            <a:normAutofit lnSpcReduction="10000"/>
          </a:bodyPr>
          <a:lstStyle/>
          <a:p>
            <a:r>
              <a:rPr lang="en-US" dirty="0">
                <a:solidFill>
                  <a:srgbClr val="00B0F0"/>
                </a:solidFill>
              </a:rPr>
              <a:t>One- and Two-Family Dwelling Unit.</a:t>
            </a:r>
          </a:p>
        </p:txBody>
      </p:sp>
      <p:sp>
        <p:nvSpPr>
          <p:cNvPr id="4" name="Content Placeholder 3"/>
          <p:cNvSpPr>
            <a:spLocks noGrp="1"/>
          </p:cNvSpPr>
          <p:nvPr>
            <p:ph sz="half" idx="2"/>
          </p:nvPr>
        </p:nvSpPr>
        <p:spPr/>
        <p:txBody>
          <a:bodyPr>
            <a:normAutofit/>
          </a:bodyPr>
          <a:lstStyle/>
          <a:p>
            <a:r>
              <a:rPr lang="en-US" dirty="0"/>
              <a:t>A building that contains not more than two dwelling units, each dwelling unit occupied by members of a single family with not more than three outsiders, if any, accommodated in rented rooms.</a:t>
            </a:r>
          </a:p>
        </p:txBody>
      </p:sp>
      <p:sp>
        <p:nvSpPr>
          <p:cNvPr id="5" name="Text Placeholder 4"/>
          <p:cNvSpPr>
            <a:spLocks noGrp="1"/>
          </p:cNvSpPr>
          <p:nvPr>
            <p:ph type="body" sz="quarter" idx="3"/>
          </p:nvPr>
        </p:nvSpPr>
        <p:spPr/>
        <p:txBody>
          <a:bodyPr/>
          <a:lstStyle/>
          <a:p>
            <a:r>
              <a:rPr lang="en-US" dirty="0">
                <a:solidFill>
                  <a:srgbClr val="00B0F0"/>
                </a:solidFill>
              </a:rPr>
              <a:t>Lodging or Rooming House.</a:t>
            </a:r>
          </a:p>
        </p:txBody>
      </p:sp>
      <p:sp>
        <p:nvSpPr>
          <p:cNvPr id="6" name="Content Placeholder 5"/>
          <p:cNvSpPr>
            <a:spLocks noGrp="1"/>
          </p:cNvSpPr>
          <p:nvPr>
            <p:ph sz="quarter" idx="4"/>
          </p:nvPr>
        </p:nvSpPr>
        <p:spPr/>
        <p:txBody>
          <a:bodyPr>
            <a:normAutofit fontScale="92500" lnSpcReduction="10000"/>
          </a:bodyPr>
          <a:lstStyle/>
          <a:p>
            <a:r>
              <a:rPr lang="en-US" dirty="0"/>
              <a:t>A building or portion thereof that does not qualify as a one- or two-family dwelling, that provides sleeping accommodations for a total of 16 or fewer people on a transient or permanent basis, without personal care services, with or without meals, but without separate cooking facilities for individual occupants.</a:t>
            </a:r>
          </a:p>
          <a:p>
            <a:endParaRPr lang="en-US" dirty="0"/>
          </a:p>
        </p:txBody>
      </p:sp>
    </p:spTree>
    <p:extLst>
      <p:ext uri="{BB962C8B-B14F-4D97-AF65-F5344CB8AC3E}">
        <p14:creationId xmlns:p14="http://schemas.microsoft.com/office/powerpoint/2010/main" val="21837169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Annex Material (Enforceable in R.I., assists in the determination of the occupancy classification)</a:t>
            </a:r>
          </a:p>
        </p:txBody>
      </p:sp>
      <p:sp>
        <p:nvSpPr>
          <p:cNvPr id="3" name="Content Placeholder 2"/>
          <p:cNvSpPr>
            <a:spLocks noGrp="1"/>
          </p:cNvSpPr>
          <p:nvPr>
            <p:ph idx="1"/>
          </p:nvPr>
        </p:nvSpPr>
        <p:spPr/>
        <p:txBody>
          <a:bodyPr>
            <a:normAutofit/>
          </a:bodyPr>
          <a:lstStyle/>
          <a:p>
            <a:pPr marL="0" indent="0">
              <a:buNone/>
            </a:pPr>
            <a:r>
              <a:rPr lang="en-US" b="1" dirty="0"/>
              <a:t>A.6.1.8.1.1 One- and Two-Family Dwelling Unit.</a:t>
            </a:r>
          </a:p>
          <a:p>
            <a:pPr marL="0" indent="0">
              <a:buNone/>
            </a:pPr>
            <a:r>
              <a:rPr lang="en-US" dirty="0"/>
              <a:t>The application statement of </a:t>
            </a:r>
            <a:r>
              <a:rPr lang="en-US" dirty="0">
                <a:hlinkClick r:id="rId2"/>
              </a:rPr>
              <a:t>24.1.1.1</a:t>
            </a:r>
            <a:r>
              <a:rPr lang="en-US" dirty="0"/>
              <a:t> limits each dwelling unit to being “occupied by members of a single family with not more than three outsiders.” The </a:t>
            </a:r>
            <a:r>
              <a:rPr lang="en-US" i="1" dirty="0"/>
              <a:t>Code</a:t>
            </a:r>
            <a:r>
              <a:rPr lang="en-US" dirty="0"/>
              <a:t> does not define the term </a:t>
            </a:r>
            <a:r>
              <a:rPr lang="en-US" i="1" dirty="0"/>
              <a:t>family</a:t>
            </a:r>
            <a:r>
              <a:rPr lang="en-US" dirty="0"/>
              <a:t>. The definition of family is subject to federal, state, and local regulations and might not be restricted to a person or a couple (two people) and their children. The following examples aid in differentiating between a single-family dwelling and a lodging or rooming house:</a:t>
            </a:r>
          </a:p>
          <a:p>
            <a:pPr marL="0" indent="0">
              <a:buNone/>
            </a:pPr>
            <a:endParaRPr lang="en-US" dirty="0"/>
          </a:p>
        </p:txBody>
      </p:sp>
    </p:spTree>
    <p:extLst>
      <p:ext uri="{BB962C8B-B14F-4D97-AF65-F5344CB8AC3E}">
        <p14:creationId xmlns:p14="http://schemas.microsoft.com/office/powerpoint/2010/main" val="42067757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6E6A6B-6B7B-E312-21F3-1BCFAD3987B6}"/>
              </a:ext>
            </a:extLst>
          </p:cNvPr>
          <p:cNvSpPr>
            <a:spLocks noGrp="1"/>
          </p:cNvSpPr>
          <p:nvPr>
            <p:ph type="title"/>
          </p:nvPr>
        </p:nvSpPr>
        <p:spPr/>
        <p:txBody>
          <a:bodyPr/>
          <a:lstStyle/>
          <a:p>
            <a:r>
              <a:rPr lang="en-US" dirty="0"/>
              <a:t>One-and-Two Family Annex A.24.1.1.2</a:t>
            </a:r>
          </a:p>
        </p:txBody>
      </p:sp>
      <p:sp>
        <p:nvSpPr>
          <p:cNvPr id="3" name="Content Placeholder 2">
            <a:extLst>
              <a:ext uri="{FF2B5EF4-FFF2-40B4-BE49-F238E27FC236}">
                <a16:creationId xmlns:a16="http://schemas.microsoft.com/office/drawing/2014/main" id="{DBBBD4E5-3F0F-CAC2-8675-EFDDD0148F95}"/>
              </a:ext>
            </a:extLst>
          </p:cNvPr>
          <p:cNvSpPr>
            <a:spLocks noGrp="1"/>
          </p:cNvSpPr>
          <p:nvPr>
            <p:ph idx="1"/>
          </p:nvPr>
        </p:nvSpPr>
        <p:spPr/>
        <p:txBody>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FFFF00"/>
                </a:solidFill>
                <a:effectLst/>
                <a:uLnTx/>
                <a:uFillTx/>
                <a:latin typeface="Trebuchet MS" panose="020B0603020202020204"/>
                <a:ea typeface="+mn-ea"/>
                <a:cs typeface="+mn-cs"/>
              </a:rPr>
              <a:t>An individual or a couple (two people) who rent a house from a landlord and then sublease space for up to three individuals should be considered a family renting to a maximum of three outsiders, and the house should be regulated as a single-family dwelling in accordance with Chapter 24. </a:t>
            </a:r>
            <a:r>
              <a:rPr kumimoji="0" lang="en-US" sz="1800" b="0" i="0" u="none" strike="noStrike" kern="1200" cap="none" spc="0" normalizeH="0" baseline="0" noProof="0" dirty="0">
                <a:ln>
                  <a:noFill/>
                </a:ln>
                <a:solidFill>
                  <a:srgbClr val="00B0F0"/>
                </a:solidFill>
                <a:effectLst/>
                <a:uLnTx/>
                <a:uFillTx/>
                <a:latin typeface="Trebuchet MS" panose="020B0603020202020204"/>
                <a:ea typeface="+mn-ea"/>
                <a:cs typeface="+mn-cs"/>
              </a:rPr>
              <a:t>(we are currently using this guidance to determine allowable guests)</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white"/>
                </a:solidFill>
                <a:effectLst/>
                <a:uLnTx/>
                <a:uFillTx/>
                <a:latin typeface="Trebuchet MS" panose="020B0603020202020204"/>
                <a:ea typeface="+mn-ea"/>
                <a:cs typeface="+mn-cs"/>
              </a:rPr>
              <a:t>A house rented from a landlord by an individual or a couple (two people) in which space is subleased to 4 or more individuals, but not more than 16, should be considered and regulated as a lodging or rooming house in accordance with Chapter 26.</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white"/>
                </a:solidFill>
                <a:effectLst/>
                <a:uLnTx/>
                <a:uFillTx/>
                <a:latin typeface="Trebuchet MS" panose="020B0603020202020204"/>
                <a:ea typeface="+mn-ea"/>
                <a:cs typeface="+mn-cs"/>
              </a:rPr>
              <a:t>A residential building that is occupied by 4 or more individuals, but not more than 16, each renting from a landlord, without separate cooking facilities, should be considered and regulated as a lodging or rooming house in accordance with Chapter 26.</a:t>
            </a:r>
          </a:p>
          <a:p>
            <a:pPr marL="0" indent="0">
              <a:buNone/>
            </a:pPr>
            <a:endParaRPr lang="en-US" dirty="0"/>
          </a:p>
        </p:txBody>
      </p:sp>
    </p:spTree>
    <p:extLst>
      <p:ext uri="{BB962C8B-B14F-4D97-AF65-F5344CB8AC3E}">
        <p14:creationId xmlns:p14="http://schemas.microsoft.com/office/powerpoint/2010/main" val="8910479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94BD32-DE10-ECF0-4D2D-C4BE6B71BEC7}"/>
              </a:ext>
            </a:extLst>
          </p:cNvPr>
          <p:cNvSpPr>
            <a:spLocks noGrp="1"/>
          </p:cNvSpPr>
          <p:nvPr>
            <p:ph type="title"/>
          </p:nvPr>
        </p:nvSpPr>
        <p:spPr/>
        <p:txBody>
          <a:bodyPr/>
          <a:lstStyle/>
          <a:p>
            <a:r>
              <a:rPr lang="en-US" dirty="0"/>
              <a:t>One-and-Two Family Annex Cont.</a:t>
            </a:r>
          </a:p>
        </p:txBody>
      </p:sp>
      <p:sp>
        <p:nvSpPr>
          <p:cNvPr id="3" name="Content Placeholder 2">
            <a:extLst>
              <a:ext uri="{FF2B5EF4-FFF2-40B4-BE49-F238E27FC236}">
                <a16:creationId xmlns:a16="http://schemas.microsoft.com/office/drawing/2014/main" id="{90C47F55-E536-CAE6-F310-CCB8B5EEAB3C}"/>
              </a:ext>
            </a:extLst>
          </p:cNvPr>
          <p:cNvSpPr>
            <a:spLocks noGrp="1"/>
          </p:cNvSpPr>
          <p:nvPr>
            <p:ph idx="1"/>
          </p:nvPr>
        </p:nvSpPr>
        <p:spPr/>
        <p:txBody>
          <a:bodyPr>
            <a:normAutofit/>
          </a:bodyPr>
          <a:lstStyle/>
          <a:p>
            <a:r>
              <a:rPr lang="en-US" sz="2800" dirty="0"/>
              <a:t>A group of nonrelatives living together in a nontraditional group can be the functional equivalent of a more traditional family unit. The factors that must be considered by the authority having jurisdiction are whether the group shares the entire house other than individual bedrooms, lives, cooks, and functions together as a single housekeeping unit and is </a:t>
            </a:r>
            <a:r>
              <a:rPr lang="en-US" sz="2800" b="1" i="1" dirty="0">
                <a:solidFill>
                  <a:srgbClr val="00B0F0"/>
                </a:solidFill>
              </a:rPr>
              <a:t>primarily nontransient</a:t>
            </a:r>
            <a:r>
              <a:rPr lang="en-US" sz="2800" dirty="0"/>
              <a:t>.</a:t>
            </a:r>
          </a:p>
        </p:txBody>
      </p:sp>
    </p:spTree>
    <p:extLst>
      <p:ext uri="{BB962C8B-B14F-4D97-AF65-F5344CB8AC3E}">
        <p14:creationId xmlns:p14="http://schemas.microsoft.com/office/powerpoint/2010/main" val="25040504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One and Two Family </a:t>
            </a:r>
            <a:br>
              <a:rPr lang="en-US" dirty="0"/>
            </a:br>
            <a:r>
              <a:rPr lang="en-US" dirty="0"/>
              <a:t>Requirements</a:t>
            </a:r>
          </a:p>
        </p:txBody>
      </p:sp>
      <p:sp>
        <p:nvSpPr>
          <p:cNvPr id="3" name="Content Placeholder 2"/>
          <p:cNvSpPr>
            <a:spLocks noGrp="1"/>
          </p:cNvSpPr>
          <p:nvPr>
            <p:ph idx="1"/>
          </p:nvPr>
        </p:nvSpPr>
        <p:spPr>
          <a:xfrm>
            <a:off x="680321" y="2336872"/>
            <a:ext cx="9613861" cy="3767899"/>
          </a:xfrm>
        </p:spPr>
        <p:txBody>
          <a:bodyPr>
            <a:normAutofit/>
          </a:bodyPr>
          <a:lstStyle/>
          <a:p>
            <a:pPr marL="914400" lvl="2" indent="0">
              <a:buNone/>
            </a:pPr>
            <a:r>
              <a:rPr lang="en-US" dirty="0"/>
              <a:t>Smoke and carbon monoxide requirements depend upon the year the building was built. </a:t>
            </a:r>
          </a:p>
          <a:p>
            <a:pPr marL="914400" lvl="2" indent="0">
              <a:buNone/>
            </a:pPr>
            <a:endParaRPr lang="en-US" dirty="0"/>
          </a:p>
          <a:p>
            <a:pPr marL="914400" lvl="2" indent="0">
              <a:buNone/>
            </a:pPr>
            <a:r>
              <a:rPr lang="en-US" dirty="0"/>
              <a:t>Prior to 1976 the requirements are 1 smoke on every level and outside the bedroom door (within a reasonable distance).</a:t>
            </a:r>
          </a:p>
          <a:p>
            <a:pPr marL="914400" lvl="2" indent="0">
              <a:buNone/>
            </a:pPr>
            <a:endParaRPr lang="en-US" dirty="0"/>
          </a:p>
          <a:p>
            <a:pPr marL="914400" lvl="2" indent="0">
              <a:buNone/>
            </a:pPr>
            <a:r>
              <a:rPr lang="en-US" dirty="0"/>
              <a:t>Different levels of protection in different years up until the current 2018 Edition of RI Fire and Life Safety Code and 2019 Edition of NFPA 72 (Fire Alarm Code).</a:t>
            </a:r>
          </a:p>
          <a:p>
            <a:pPr lvl="3"/>
            <a:r>
              <a:rPr lang="en-US" dirty="0"/>
              <a:t>Built Prior to 1976 (A majority of the houses in RI)</a:t>
            </a:r>
          </a:p>
          <a:p>
            <a:pPr lvl="4"/>
            <a:r>
              <a:rPr lang="en-US" dirty="0"/>
              <a:t>Battery Units allowed</a:t>
            </a:r>
          </a:p>
          <a:p>
            <a:pPr lvl="4"/>
            <a:r>
              <a:rPr lang="en-US" dirty="0"/>
              <a:t>Only required on each level and in the hall outside bedrooms</a:t>
            </a:r>
          </a:p>
          <a:p>
            <a:pPr marL="914400" lvl="2" indent="0">
              <a:buNone/>
            </a:pPr>
            <a:endParaRPr lang="en-US" dirty="0"/>
          </a:p>
          <a:p>
            <a:pPr marL="914400" lvl="2" indent="0">
              <a:buNone/>
            </a:pPr>
            <a:endParaRPr lang="en-US" dirty="0"/>
          </a:p>
        </p:txBody>
      </p:sp>
    </p:spTree>
    <p:extLst>
      <p:ext uri="{BB962C8B-B14F-4D97-AF65-F5344CB8AC3E}">
        <p14:creationId xmlns:p14="http://schemas.microsoft.com/office/powerpoint/2010/main" val="25901108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45101E-CE57-73DE-D071-B44EB7A3C875}"/>
              </a:ext>
            </a:extLst>
          </p:cNvPr>
          <p:cNvSpPr>
            <a:spLocks noGrp="1"/>
          </p:cNvSpPr>
          <p:nvPr>
            <p:ph type="title"/>
          </p:nvPr>
        </p:nvSpPr>
        <p:spPr/>
        <p:txBody>
          <a:bodyPr/>
          <a:lstStyle/>
          <a:p>
            <a:pPr algn="ctr"/>
            <a:r>
              <a:rPr lang="en-US" dirty="0"/>
              <a:t>Determine The Occupancy</a:t>
            </a:r>
          </a:p>
        </p:txBody>
      </p:sp>
      <p:sp>
        <p:nvSpPr>
          <p:cNvPr id="3" name="Content Placeholder 2">
            <a:extLst>
              <a:ext uri="{FF2B5EF4-FFF2-40B4-BE49-F238E27FC236}">
                <a16:creationId xmlns:a16="http://schemas.microsoft.com/office/drawing/2014/main" id="{5E202719-81C7-B24A-5D47-EA4398F20AC8}"/>
              </a:ext>
            </a:extLst>
          </p:cNvPr>
          <p:cNvSpPr>
            <a:spLocks noGrp="1"/>
          </p:cNvSpPr>
          <p:nvPr>
            <p:ph idx="1"/>
          </p:nvPr>
        </p:nvSpPr>
        <p:spPr/>
        <p:txBody>
          <a:bodyPr/>
          <a:lstStyle/>
          <a:p>
            <a:pPr marL="914400" lvl="2" indent="0">
              <a:buNone/>
            </a:pPr>
            <a:r>
              <a:rPr lang="en-US" dirty="0"/>
              <a:t>This is important because if we as the AHJ classify the occupancy incorrectly then where would the liability lie? The application itself tells you the occupancy, the number of guests and that it is going to be transient.</a:t>
            </a:r>
          </a:p>
          <a:p>
            <a:pPr marL="914400" lvl="2" indent="0">
              <a:buNone/>
            </a:pPr>
            <a:endParaRPr lang="en-US" dirty="0">
              <a:solidFill>
                <a:srgbClr val="00B0F0"/>
              </a:solidFill>
            </a:endParaRPr>
          </a:p>
          <a:p>
            <a:pPr marL="914400" lvl="2" indent="0">
              <a:buNone/>
            </a:pPr>
            <a:r>
              <a:rPr lang="en-US" dirty="0">
                <a:solidFill>
                  <a:srgbClr val="00B0F0"/>
                </a:solidFill>
              </a:rPr>
              <a:t>If it is determined that the occupancy is no longer being used as a One and Two Family Dwelling and its classification is Lodging and Rooming, we as the AHJ have the right of entry to inspect under the fire code. We will and I have had the support of the State Fire Marshals Office and Fire Board of Appeal and Review.</a:t>
            </a:r>
          </a:p>
          <a:p>
            <a:pPr marL="914400" lvl="2" indent="0">
              <a:buNone/>
            </a:pPr>
            <a:endParaRPr lang="en-US" dirty="0">
              <a:solidFill>
                <a:srgbClr val="00B0F0"/>
              </a:solidFill>
            </a:endParaRPr>
          </a:p>
          <a:p>
            <a:pPr marL="914400" lvl="2" indent="0">
              <a:buNone/>
            </a:pPr>
            <a:r>
              <a:rPr lang="en-US" dirty="0"/>
              <a:t>This is the Code and level of protection the State of Rhode Island decided was appropriate. The Administration of the City of Newport, the solicitors office and the Chief all were supportive of the enforcement.</a:t>
            </a:r>
          </a:p>
          <a:p>
            <a:endParaRPr lang="en-US" dirty="0"/>
          </a:p>
        </p:txBody>
      </p:sp>
    </p:spTree>
    <p:extLst>
      <p:ext uri="{BB962C8B-B14F-4D97-AF65-F5344CB8AC3E}">
        <p14:creationId xmlns:p14="http://schemas.microsoft.com/office/powerpoint/2010/main" val="10189649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8DFA70-D30B-BDB2-8D9E-55FFE77E1449}"/>
              </a:ext>
            </a:extLst>
          </p:cNvPr>
          <p:cNvSpPr>
            <a:spLocks noGrp="1"/>
          </p:cNvSpPr>
          <p:nvPr>
            <p:ph type="title"/>
          </p:nvPr>
        </p:nvSpPr>
        <p:spPr/>
        <p:txBody>
          <a:bodyPr/>
          <a:lstStyle/>
          <a:p>
            <a:r>
              <a:rPr lang="en-US" dirty="0"/>
              <a:t>Lodging and Rooming Subclassifications</a:t>
            </a:r>
          </a:p>
        </p:txBody>
      </p:sp>
      <p:sp>
        <p:nvSpPr>
          <p:cNvPr id="3" name="Content Placeholder 2">
            <a:extLst>
              <a:ext uri="{FF2B5EF4-FFF2-40B4-BE49-F238E27FC236}">
                <a16:creationId xmlns:a16="http://schemas.microsoft.com/office/drawing/2014/main" id="{01C75C17-DA97-0767-7D63-E4CEC94916B0}"/>
              </a:ext>
            </a:extLst>
          </p:cNvPr>
          <p:cNvSpPr>
            <a:spLocks noGrp="1"/>
          </p:cNvSpPr>
          <p:nvPr>
            <p:ph idx="1"/>
          </p:nvPr>
        </p:nvSpPr>
        <p:spPr/>
        <p:txBody>
          <a:bodyPr/>
          <a:lstStyle/>
          <a:p>
            <a:r>
              <a:rPr lang="en-US" dirty="0"/>
              <a:t>Lodging and Rooming</a:t>
            </a:r>
          </a:p>
          <a:p>
            <a:r>
              <a:rPr lang="en-US" dirty="0"/>
              <a:t>Bed and Breakfast between 4 and 6 guests</a:t>
            </a:r>
          </a:p>
          <a:p>
            <a:r>
              <a:rPr lang="en-US" dirty="0"/>
              <a:t>Bed and Breakfast between 7 and 16 guests</a:t>
            </a:r>
          </a:p>
          <a:p>
            <a:r>
              <a:rPr lang="en-US" dirty="0"/>
              <a:t>Congregate Living Facility between 4 and 6 guests</a:t>
            </a:r>
          </a:p>
          <a:p>
            <a:r>
              <a:rPr lang="en-US" dirty="0"/>
              <a:t>Congregate Living Facility between 7 and 16 guests</a:t>
            </a:r>
          </a:p>
        </p:txBody>
      </p:sp>
    </p:spTree>
    <p:extLst>
      <p:ext uri="{BB962C8B-B14F-4D97-AF65-F5344CB8AC3E}">
        <p14:creationId xmlns:p14="http://schemas.microsoft.com/office/powerpoint/2010/main" val="1227982915"/>
      </p:ext>
    </p:extLst>
  </p:cSld>
  <p:clrMapOvr>
    <a:masterClrMapping/>
  </p:clrMapOvr>
</p:sld>
</file>

<file path=ppt/theme/theme1.xml><?xml version="1.0" encoding="utf-8"?>
<a:theme xmlns:a="http://schemas.openxmlformats.org/drawingml/2006/main" name="Berlin">
  <a:themeElements>
    <a:clrScheme name="Red">
      <a:dk1>
        <a:sysClr val="windowText" lastClr="000000"/>
      </a:dk1>
      <a:lt1>
        <a:sysClr val="window" lastClr="FFFFFF"/>
      </a:lt1>
      <a:dk2>
        <a:srgbClr val="323232"/>
      </a:dk2>
      <a:lt2>
        <a:srgbClr val="E5C243"/>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92C375CE00CCA4EAD2A1ACCD01221D1" ma:contentTypeVersion="" ma:contentTypeDescription="Create a new document." ma:contentTypeScope="" ma:versionID="7b54c0168edd2160f6626e04f213e2d2">
  <xsd:schema xmlns:xsd="http://www.w3.org/2001/XMLSchema" xmlns:xs="http://www.w3.org/2001/XMLSchema" xmlns:p="http://schemas.microsoft.com/office/2006/metadata/properties" targetNamespace="http://schemas.microsoft.com/office/2006/metadata/properties" ma:root="true" ma:fieldsID="8051ad49ee3a4811ed0efdd12919ad99">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121A8A52-D0B3-45B6-BFE2-6A2A4C8E4632}"/>
</file>

<file path=customXml/itemProps2.xml><?xml version="1.0" encoding="utf-8"?>
<ds:datastoreItem xmlns:ds="http://schemas.openxmlformats.org/officeDocument/2006/customXml" ds:itemID="{03C265B7-A444-4125-AE95-147E9B854EBA}"/>
</file>

<file path=customXml/itemProps3.xml><?xml version="1.0" encoding="utf-8"?>
<ds:datastoreItem xmlns:ds="http://schemas.openxmlformats.org/officeDocument/2006/customXml" ds:itemID="{828FA1C7-B800-4689-970E-5DDCD687E92D}"/>
</file>

<file path=docProps/app.xml><?xml version="1.0" encoding="utf-8"?>
<Properties xmlns="http://schemas.openxmlformats.org/officeDocument/2006/extended-properties" xmlns:vt="http://schemas.openxmlformats.org/officeDocument/2006/docPropsVTypes">
  <Template>TM04033917[[fn=Berlin]]</Template>
  <TotalTime>1100</TotalTime>
  <Words>2735</Words>
  <Application>Microsoft Office PowerPoint</Application>
  <PresentationFormat>Widescreen</PresentationFormat>
  <Paragraphs>182</Paragraphs>
  <Slides>23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23</vt:i4>
      </vt:variant>
    </vt:vector>
  </HeadingPairs>
  <TitlesOfParts>
    <vt:vector size="27" baseType="lpstr">
      <vt:lpstr>Arial</vt:lpstr>
      <vt:lpstr>Times New Roman</vt:lpstr>
      <vt:lpstr>Trebuchet MS</vt:lpstr>
      <vt:lpstr>Berlin</vt:lpstr>
      <vt:lpstr>SHORT TERM RENTALS</vt:lpstr>
      <vt:lpstr>Rhode Island Fire and Life Safety Code Residential Code Requirements</vt:lpstr>
      <vt:lpstr>Current Life Safety Code Definitions Determine the Occupancy By It’s Use</vt:lpstr>
      <vt:lpstr>Annex Material (Enforceable in R.I., assists in the determination of the occupancy classification)</vt:lpstr>
      <vt:lpstr>One-and-Two Family Annex A.24.1.1.2</vt:lpstr>
      <vt:lpstr>One-and-Two Family Annex Cont.</vt:lpstr>
      <vt:lpstr>One and Two Family  Requirements</vt:lpstr>
      <vt:lpstr>Determine The Occupancy</vt:lpstr>
      <vt:lpstr>Lodging and Rooming Subclassifications</vt:lpstr>
      <vt:lpstr>Current Regulations – What people want to know!</vt:lpstr>
      <vt:lpstr>Lodging and Rooming Requirements</vt:lpstr>
      <vt:lpstr>Narragansett </vt:lpstr>
      <vt:lpstr>Narragansett Continued</vt:lpstr>
      <vt:lpstr>What we Need!</vt:lpstr>
      <vt:lpstr>What we Need Continued…</vt:lpstr>
      <vt:lpstr>STR DEFINITIONS (working options)</vt:lpstr>
      <vt:lpstr>NFPA STR DEFINITION ANNEX (Draft)</vt:lpstr>
      <vt:lpstr>NFPA Code (DRAFT)</vt:lpstr>
      <vt:lpstr>NFPA Code (Draft) Continued</vt:lpstr>
      <vt:lpstr>Rhode Island Code (DRAFT Proposal) *This stems from a small working group and will still need to be reviewed by the State Fire Marshal</vt:lpstr>
      <vt:lpstr>Other Occupancies – Hotels and Bed and Breakfasts</vt:lpstr>
      <vt:lpstr>General Safety Requirements</vt:lpstr>
      <vt:lpstr>Our Recommendations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SHORT TERM RENTALS</dc:title>
  <dc:creator>Kevin Tuthill</dc:creator>
  <cp:lastModifiedBy>Tiffany Johnson</cp:lastModifiedBy>
  <cp:revision>35</cp:revision>
  <dcterms:created xsi:type="dcterms:W3CDTF">2024-05-28T23:00:51Z</dcterms:created>
  <dcterms:modified xsi:type="dcterms:W3CDTF">2024-05-31T17:11:23Z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0x010100692C375CE00CCA4EAD2A1ACCD01221D1</vt:lpwstr>
  </property>
</Properties>
</file>